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72" r:id="rId3"/>
    <p:sldId id="257" r:id="rId4"/>
    <p:sldId id="260" r:id="rId5"/>
    <p:sldId id="278" r:id="rId6"/>
    <p:sldId id="273" r:id="rId7"/>
    <p:sldId id="274" r:id="rId8"/>
    <p:sldId id="261" r:id="rId9"/>
    <p:sldId id="262" r:id="rId10"/>
    <p:sldId id="263" r:id="rId11"/>
    <p:sldId id="264" r:id="rId12"/>
    <p:sldId id="271" r:id="rId13"/>
    <p:sldId id="265" r:id="rId14"/>
    <p:sldId id="266" r:id="rId15"/>
    <p:sldId id="268" r:id="rId16"/>
    <p:sldId id="275" r:id="rId17"/>
    <p:sldId id="276" r:id="rId18"/>
    <p:sldId id="279" r:id="rId19"/>
    <p:sldId id="280" r:id="rId20"/>
    <p:sldId id="281" r:id="rId21"/>
    <p:sldId id="282" r:id="rId22"/>
    <p:sldId id="283" r:id="rId23"/>
    <p:sldId id="284" r:id="rId24"/>
    <p:sldId id="285" r:id="rId25"/>
    <p:sldId id="286" r:id="rId26"/>
    <p:sldId id="287" r:id="rId27"/>
    <p:sldId id="288"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snapToGrid="0">
      <p:cViewPr varScale="1">
        <p:scale>
          <a:sx n="58" d="100"/>
          <a:sy n="58" d="100"/>
        </p:scale>
        <p:origin x="936" y="2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3738A3-78FC-4F75-92A8-309416596EA3}" type="doc">
      <dgm:prSet loTypeId="urn:microsoft.com/office/officeart/2005/8/layout/process5" loCatId="process" qsTypeId="urn:microsoft.com/office/officeart/2005/8/quickstyle/simple5" qsCatId="simple" csTypeId="urn:microsoft.com/office/officeart/2005/8/colors/colorful5" csCatId="colorful" phldr="1"/>
      <dgm:spPr/>
    </dgm:pt>
    <dgm:pt modelId="{921D8E03-94DD-4184-A824-30AAF58DFC5F}">
      <dgm:prSet phldrT="[Metin]"/>
      <dgm:spPr/>
      <dgm:t>
        <a:bodyPr/>
        <a:lstStyle/>
        <a:p>
          <a:r>
            <a:rPr lang="tr-TR" dirty="0"/>
            <a:t>1. ADIM: Staj Yerinin ve </a:t>
          </a:r>
          <a:r>
            <a:rPr lang="tr-TR" dirty="0" err="1"/>
            <a:t>TarihininTespiti</a:t>
          </a:r>
          <a:endParaRPr lang="tr-TR" dirty="0"/>
        </a:p>
      </dgm:t>
    </dgm:pt>
    <dgm:pt modelId="{03DBF1B9-4A90-41B5-BF88-926C5FCE7C2A}" type="parTrans" cxnId="{D25F4711-1E0C-4671-BDFA-61F9D54EF6B9}">
      <dgm:prSet/>
      <dgm:spPr/>
      <dgm:t>
        <a:bodyPr/>
        <a:lstStyle/>
        <a:p>
          <a:endParaRPr lang="tr-TR"/>
        </a:p>
      </dgm:t>
    </dgm:pt>
    <dgm:pt modelId="{1D8A189D-C705-4BD4-BB01-7EC3EF1AA83F}" type="sibTrans" cxnId="{D25F4711-1E0C-4671-BDFA-61F9D54EF6B9}">
      <dgm:prSet/>
      <dgm:spPr/>
      <dgm:t>
        <a:bodyPr/>
        <a:lstStyle/>
        <a:p>
          <a:endParaRPr lang="tr-TR"/>
        </a:p>
      </dgm:t>
    </dgm:pt>
    <dgm:pt modelId="{3989B6CD-4317-421F-B339-F23F55C7F1F9}">
      <dgm:prSet phldrT="[Metin]"/>
      <dgm:spPr/>
      <dgm:t>
        <a:bodyPr/>
        <a:lstStyle/>
        <a:p>
          <a:r>
            <a:rPr lang="tr-TR" dirty="0"/>
            <a:t>2. ADIM: Staj Zorunluluk Belgesinin Bölüm Sekreterliğinden Temini (Bu belge talep ile verilmektedir.) Firma istiyorsa temin edilmelidir, zorunlu değildir.</a:t>
          </a:r>
        </a:p>
      </dgm:t>
    </dgm:pt>
    <dgm:pt modelId="{675FF61D-A22B-477A-B31D-3303F87BC1DE}" type="parTrans" cxnId="{608E2036-97A0-4621-9FE3-EB8BBB706041}">
      <dgm:prSet/>
      <dgm:spPr/>
      <dgm:t>
        <a:bodyPr/>
        <a:lstStyle/>
        <a:p>
          <a:endParaRPr lang="tr-TR"/>
        </a:p>
      </dgm:t>
    </dgm:pt>
    <dgm:pt modelId="{91D3EF83-4C48-426B-9CBE-9266D38471B8}" type="sibTrans" cxnId="{608E2036-97A0-4621-9FE3-EB8BBB706041}">
      <dgm:prSet/>
      <dgm:spPr/>
      <dgm:t>
        <a:bodyPr/>
        <a:lstStyle/>
        <a:p>
          <a:endParaRPr lang="tr-TR"/>
        </a:p>
      </dgm:t>
    </dgm:pt>
    <dgm:pt modelId="{87D0E3F6-E920-4412-8B60-E44C3FCA22C9}">
      <dgm:prSet phldrT="[Metin]"/>
      <dgm:spPr/>
      <dgm:t>
        <a:bodyPr/>
        <a:lstStyle/>
        <a:p>
          <a:r>
            <a:rPr lang="tr-TR" dirty="0"/>
            <a:t>3. ADIM: Staj Başvurusunun Yapılması</a:t>
          </a:r>
        </a:p>
      </dgm:t>
    </dgm:pt>
    <dgm:pt modelId="{FA339D95-A66E-47E9-8EAC-F5771A2DB0A2}" type="parTrans" cxnId="{5BEE8A31-CD05-4BF3-90C7-26C117F45B50}">
      <dgm:prSet/>
      <dgm:spPr/>
      <dgm:t>
        <a:bodyPr/>
        <a:lstStyle/>
        <a:p>
          <a:endParaRPr lang="tr-TR"/>
        </a:p>
      </dgm:t>
    </dgm:pt>
    <dgm:pt modelId="{4A94C693-C878-4954-897D-5B4C75547A23}" type="sibTrans" cxnId="{5BEE8A31-CD05-4BF3-90C7-26C117F45B50}">
      <dgm:prSet/>
      <dgm:spPr/>
      <dgm:t>
        <a:bodyPr/>
        <a:lstStyle/>
        <a:p>
          <a:endParaRPr lang="tr-TR"/>
        </a:p>
      </dgm:t>
    </dgm:pt>
    <dgm:pt modelId="{2BEF7F04-4EC8-4608-9123-A7DCE384B299}">
      <dgm:prSet phldrT="[Metin]"/>
      <dgm:spPr/>
      <dgm:t>
        <a:bodyPr/>
        <a:lstStyle/>
        <a:p>
          <a:r>
            <a:rPr lang="tr-TR" dirty="0"/>
            <a:t>4. ADIM: SGK Belgelerinin Temini</a:t>
          </a:r>
        </a:p>
      </dgm:t>
    </dgm:pt>
    <dgm:pt modelId="{5EE14BF9-84BE-41E3-B94C-7D63EEA642E4}" type="parTrans" cxnId="{CE485447-9494-4C16-80EE-BE0C1DBF5A14}">
      <dgm:prSet/>
      <dgm:spPr/>
      <dgm:t>
        <a:bodyPr/>
        <a:lstStyle/>
        <a:p>
          <a:endParaRPr lang="tr-TR"/>
        </a:p>
      </dgm:t>
    </dgm:pt>
    <dgm:pt modelId="{C584DA08-B7BC-410D-9360-528A01EC43A9}" type="sibTrans" cxnId="{CE485447-9494-4C16-80EE-BE0C1DBF5A14}">
      <dgm:prSet/>
      <dgm:spPr/>
      <dgm:t>
        <a:bodyPr/>
        <a:lstStyle/>
        <a:p>
          <a:endParaRPr lang="tr-TR"/>
        </a:p>
      </dgm:t>
    </dgm:pt>
    <dgm:pt modelId="{F4AAE125-C2AF-48BA-8393-5BD25D19E0E6}">
      <dgm:prSet phldrT="[Metin]"/>
      <dgm:spPr/>
      <dgm:t>
        <a:bodyPr/>
        <a:lstStyle/>
        <a:p>
          <a:r>
            <a:rPr lang="tr-TR" dirty="0"/>
            <a:t>5. ADIM: Stajın Yapılması</a:t>
          </a:r>
        </a:p>
      </dgm:t>
    </dgm:pt>
    <dgm:pt modelId="{BC509F52-6CE0-4698-A897-5C97D670C811}" type="parTrans" cxnId="{27FF2C4C-E582-4E30-81BF-FF459C679B11}">
      <dgm:prSet/>
      <dgm:spPr/>
      <dgm:t>
        <a:bodyPr/>
        <a:lstStyle/>
        <a:p>
          <a:endParaRPr lang="tr-TR"/>
        </a:p>
      </dgm:t>
    </dgm:pt>
    <dgm:pt modelId="{B1A266B8-D1FE-4EC0-B15D-037054DD9B3E}" type="sibTrans" cxnId="{27FF2C4C-E582-4E30-81BF-FF459C679B11}">
      <dgm:prSet/>
      <dgm:spPr/>
      <dgm:t>
        <a:bodyPr/>
        <a:lstStyle/>
        <a:p>
          <a:endParaRPr lang="tr-TR"/>
        </a:p>
      </dgm:t>
    </dgm:pt>
    <dgm:pt modelId="{A40ACB01-C65A-4684-A3A5-1BF8C5E12960}">
      <dgm:prSet phldrT="[Metin]"/>
      <dgm:spPr/>
      <dgm:t>
        <a:bodyPr/>
        <a:lstStyle/>
        <a:p>
          <a:r>
            <a:rPr lang="tr-TR" dirty="0"/>
            <a:t>6. ADIM: Staj Raporu ve Staj Değerlendirme Formunun İletilmesi</a:t>
          </a:r>
        </a:p>
      </dgm:t>
    </dgm:pt>
    <dgm:pt modelId="{F3629428-3563-4EB2-B100-DFF137928C73}" type="parTrans" cxnId="{73A16AEF-C7FF-4BFD-9041-E0D0DFD94B58}">
      <dgm:prSet/>
      <dgm:spPr/>
      <dgm:t>
        <a:bodyPr/>
        <a:lstStyle/>
        <a:p>
          <a:endParaRPr lang="tr-TR"/>
        </a:p>
      </dgm:t>
    </dgm:pt>
    <dgm:pt modelId="{26CEBF10-5EBF-4DC6-95C0-23D7CE4446D9}" type="sibTrans" cxnId="{73A16AEF-C7FF-4BFD-9041-E0D0DFD94B58}">
      <dgm:prSet/>
      <dgm:spPr/>
      <dgm:t>
        <a:bodyPr/>
        <a:lstStyle/>
        <a:p>
          <a:endParaRPr lang="tr-TR"/>
        </a:p>
      </dgm:t>
    </dgm:pt>
    <dgm:pt modelId="{54A0136A-7666-4473-83C3-2DBA1E3206AB}">
      <dgm:prSet phldrT="[Metin]"/>
      <dgm:spPr/>
      <dgm:t>
        <a:bodyPr/>
        <a:lstStyle/>
        <a:p>
          <a:r>
            <a:rPr lang="tr-TR" dirty="0"/>
            <a:t>7. ADIM: Staj Raporunun Değerlendirilmesi</a:t>
          </a:r>
        </a:p>
      </dgm:t>
    </dgm:pt>
    <dgm:pt modelId="{FF92D612-8AE4-4AE6-919C-E126ED4FDBAB}" type="parTrans" cxnId="{75D7821A-5AD5-40DD-B6EC-D7A73117C808}">
      <dgm:prSet/>
      <dgm:spPr/>
      <dgm:t>
        <a:bodyPr/>
        <a:lstStyle/>
        <a:p>
          <a:endParaRPr lang="tr-TR"/>
        </a:p>
      </dgm:t>
    </dgm:pt>
    <dgm:pt modelId="{05483ECF-37E6-4D7E-848E-5A061085D261}" type="sibTrans" cxnId="{75D7821A-5AD5-40DD-B6EC-D7A73117C808}">
      <dgm:prSet/>
      <dgm:spPr/>
      <dgm:t>
        <a:bodyPr/>
        <a:lstStyle/>
        <a:p>
          <a:endParaRPr lang="tr-TR"/>
        </a:p>
      </dgm:t>
    </dgm:pt>
    <dgm:pt modelId="{5DD06A04-40B7-489A-AD03-A0EA76C9D681}" type="pres">
      <dgm:prSet presAssocID="{5E3738A3-78FC-4F75-92A8-309416596EA3}" presName="diagram" presStyleCnt="0">
        <dgm:presLayoutVars>
          <dgm:dir/>
          <dgm:resizeHandles val="exact"/>
        </dgm:presLayoutVars>
      </dgm:prSet>
      <dgm:spPr/>
    </dgm:pt>
    <dgm:pt modelId="{3703CEAF-E2DA-4A37-B5A0-FF9FA2EEC734}" type="pres">
      <dgm:prSet presAssocID="{921D8E03-94DD-4184-A824-30AAF58DFC5F}" presName="node" presStyleLbl="node1" presStyleIdx="0" presStyleCnt="7">
        <dgm:presLayoutVars>
          <dgm:bulletEnabled val="1"/>
        </dgm:presLayoutVars>
      </dgm:prSet>
      <dgm:spPr/>
    </dgm:pt>
    <dgm:pt modelId="{FCFF0269-03DB-4042-9AA2-F7589E57DE0B}" type="pres">
      <dgm:prSet presAssocID="{1D8A189D-C705-4BD4-BB01-7EC3EF1AA83F}" presName="sibTrans" presStyleLbl="sibTrans2D1" presStyleIdx="0" presStyleCnt="6"/>
      <dgm:spPr/>
    </dgm:pt>
    <dgm:pt modelId="{A9865E58-FEAF-4906-9E5D-F544F25D1465}" type="pres">
      <dgm:prSet presAssocID="{1D8A189D-C705-4BD4-BB01-7EC3EF1AA83F}" presName="connectorText" presStyleLbl="sibTrans2D1" presStyleIdx="0" presStyleCnt="6"/>
      <dgm:spPr/>
    </dgm:pt>
    <dgm:pt modelId="{BBA4A697-5CCE-483B-9125-BAE9E5E801D1}" type="pres">
      <dgm:prSet presAssocID="{3989B6CD-4317-421F-B339-F23F55C7F1F9}" presName="node" presStyleLbl="node1" presStyleIdx="1" presStyleCnt="7">
        <dgm:presLayoutVars>
          <dgm:bulletEnabled val="1"/>
        </dgm:presLayoutVars>
      </dgm:prSet>
      <dgm:spPr/>
    </dgm:pt>
    <dgm:pt modelId="{9472801B-04FD-4D2D-92CC-4A4A563BF484}" type="pres">
      <dgm:prSet presAssocID="{91D3EF83-4C48-426B-9CBE-9266D38471B8}" presName="sibTrans" presStyleLbl="sibTrans2D1" presStyleIdx="1" presStyleCnt="6"/>
      <dgm:spPr/>
    </dgm:pt>
    <dgm:pt modelId="{54E232AC-62DA-4B11-AFDB-7198F387CCBA}" type="pres">
      <dgm:prSet presAssocID="{91D3EF83-4C48-426B-9CBE-9266D38471B8}" presName="connectorText" presStyleLbl="sibTrans2D1" presStyleIdx="1" presStyleCnt="6"/>
      <dgm:spPr/>
    </dgm:pt>
    <dgm:pt modelId="{6CBADBFC-E2A4-416E-8974-AD4157B3014E}" type="pres">
      <dgm:prSet presAssocID="{87D0E3F6-E920-4412-8B60-E44C3FCA22C9}" presName="node" presStyleLbl="node1" presStyleIdx="2" presStyleCnt="7">
        <dgm:presLayoutVars>
          <dgm:bulletEnabled val="1"/>
        </dgm:presLayoutVars>
      </dgm:prSet>
      <dgm:spPr/>
    </dgm:pt>
    <dgm:pt modelId="{73651E49-EF62-482E-A858-DC63D6E35BAF}" type="pres">
      <dgm:prSet presAssocID="{4A94C693-C878-4954-897D-5B4C75547A23}" presName="sibTrans" presStyleLbl="sibTrans2D1" presStyleIdx="2" presStyleCnt="6"/>
      <dgm:spPr/>
    </dgm:pt>
    <dgm:pt modelId="{8DC752F7-B404-485A-AD72-20355078F72D}" type="pres">
      <dgm:prSet presAssocID="{4A94C693-C878-4954-897D-5B4C75547A23}" presName="connectorText" presStyleLbl="sibTrans2D1" presStyleIdx="2" presStyleCnt="6"/>
      <dgm:spPr/>
    </dgm:pt>
    <dgm:pt modelId="{5717916C-0F62-4AD8-9DAD-4A57E61BBEDA}" type="pres">
      <dgm:prSet presAssocID="{2BEF7F04-4EC8-4608-9123-A7DCE384B299}" presName="node" presStyleLbl="node1" presStyleIdx="3" presStyleCnt="7">
        <dgm:presLayoutVars>
          <dgm:bulletEnabled val="1"/>
        </dgm:presLayoutVars>
      </dgm:prSet>
      <dgm:spPr/>
    </dgm:pt>
    <dgm:pt modelId="{B9789FB5-EBED-4C3B-B1D8-93D193EEEFDB}" type="pres">
      <dgm:prSet presAssocID="{C584DA08-B7BC-410D-9360-528A01EC43A9}" presName="sibTrans" presStyleLbl="sibTrans2D1" presStyleIdx="3" presStyleCnt="6"/>
      <dgm:spPr/>
    </dgm:pt>
    <dgm:pt modelId="{A09AC39A-6E7E-424C-81E5-2B2BFEFD0F39}" type="pres">
      <dgm:prSet presAssocID="{C584DA08-B7BC-410D-9360-528A01EC43A9}" presName="connectorText" presStyleLbl="sibTrans2D1" presStyleIdx="3" presStyleCnt="6"/>
      <dgm:spPr/>
    </dgm:pt>
    <dgm:pt modelId="{FF45B765-DAAD-422F-A135-E3D9D67B8E64}" type="pres">
      <dgm:prSet presAssocID="{F4AAE125-C2AF-48BA-8393-5BD25D19E0E6}" presName="node" presStyleLbl="node1" presStyleIdx="4" presStyleCnt="7">
        <dgm:presLayoutVars>
          <dgm:bulletEnabled val="1"/>
        </dgm:presLayoutVars>
      </dgm:prSet>
      <dgm:spPr/>
    </dgm:pt>
    <dgm:pt modelId="{0ABCDF99-0261-45DC-80C8-D61EBE046676}" type="pres">
      <dgm:prSet presAssocID="{B1A266B8-D1FE-4EC0-B15D-037054DD9B3E}" presName="sibTrans" presStyleLbl="sibTrans2D1" presStyleIdx="4" presStyleCnt="6"/>
      <dgm:spPr/>
    </dgm:pt>
    <dgm:pt modelId="{E06B3424-E41E-440D-A789-8E16A08C8A94}" type="pres">
      <dgm:prSet presAssocID="{B1A266B8-D1FE-4EC0-B15D-037054DD9B3E}" presName="connectorText" presStyleLbl="sibTrans2D1" presStyleIdx="4" presStyleCnt="6"/>
      <dgm:spPr/>
    </dgm:pt>
    <dgm:pt modelId="{15177C8A-3DB0-4C06-965A-05C7F0CE07A1}" type="pres">
      <dgm:prSet presAssocID="{A40ACB01-C65A-4684-A3A5-1BF8C5E12960}" presName="node" presStyleLbl="node1" presStyleIdx="5" presStyleCnt="7">
        <dgm:presLayoutVars>
          <dgm:bulletEnabled val="1"/>
        </dgm:presLayoutVars>
      </dgm:prSet>
      <dgm:spPr/>
    </dgm:pt>
    <dgm:pt modelId="{5B0FD31C-8A93-4F22-B13A-2459ACBC3ED8}" type="pres">
      <dgm:prSet presAssocID="{26CEBF10-5EBF-4DC6-95C0-23D7CE4446D9}" presName="sibTrans" presStyleLbl="sibTrans2D1" presStyleIdx="5" presStyleCnt="6"/>
      <dgm:spPr/>
    </dgm:pt>
    <dgm:pt modelId="{EA69A867-84E7-4475-8715-F18504C95885}" type="pres">
      <dgm:prSet presAssocID="{26CEBF10-5EBF-4DC6-95C0-23D7CE4446D9}" presName="connectorText" presStyleLbl="sibTrans2D1" presStyleIdx="5" presStyleCnt="6"/>
      <dgm:spPr/>
    </dgm:pt>
    <dgm:pt modelId="{AFD0B57D-5867-4DD2-89DF-698B2D6ABBF6}" type="pres">
      <dgm:prSet presAssocID="{54A0136A-7666-4473-83C3-2DBA1E3206AB}" presName="node" presStyleLbl="node1" presStyleIdx="6" presStyleCnt="7">
        <dgm:presLayoutVars>
          <dgm:bulletEnabled val="1"/>
        </dgm:presLayoutVars>
      </dgm:prSet>
      <dgm:spPr/>
    </dgm:pt>
  </dgm:ptLst>
  <dgm:cxnLst>
    <dgm:cxn modelId="{D25F4711-1E0C-4671-BDFA-61F9D54EF6B9}" srcId="{5E3738A3-78FC-4F75-92A8-309416596EA3}" destId="{921D8E03-94DD-4184-A824-30AAF58DFC5F}" srcOrd="0" destOrd="0" parTransId="{03DBF1B9-4A90-41B5-BF88-926C5FCE7C2A}" sibTransId="{1D8A189D-C705-4BD4-BB01-7EC3EF1AA83F}"/>
    <dgm:cxn modelId="{89B28E15-2D91-4C05-83FF-3592A1A49CD4}" type="presOf" srcId="{26CEBF10-5EBF-4DC6-95C0-23D7CE4446D9}" destId="{EA69A867-84E7-4475-8715-F18504C95885}" srcOrd="1" destOrd="0" presId="urn:microsoft.com/office/officeart/2005/8/layout/process5"/>
    <dgm:cxn modelId="{30FE0319-E654-417E-8495-A00E530130B6}" type="presOf" srcId="{A40ACB01-C65A-4684-A3A5-1BF8C5E12960}" destId="{15177C8A-3DB0-4C06-965A-05C7F0CE07A1}" srcOrd="0" destOrd="0" presId="urn:microsoft.com/office/officeart/2005/8/layout/process5"/>
    <dgm:cxn modelId="{75D7821A-5AD5-40DD-B6EC-D7A73117C808}" srcId="{5E3738A3-78FC-4F75-92A8-309416596EA3}" destId="{54A0136A-7666-4473-83C3-2DBA1E3206AB}" srcOrd="6" destOrd="0" parTransId="{FF92D612-8AE4-4AE6-919C-E126ED4FDBAB}" sibTransId="{05483ECF-37E6-4D7E-848E-5A061085D261}"/>
    <dgm:cxn modelId="{1946711C-09F1-4DFF-B6D1-94186CF7B005}" type="presOf" srcId="{921D8E03-94DD-4184-A824-30AAF58DFC5F}" destId="{3703CEAF-E2DA-4A37-B5A0-FF9FA2EEC734}" srcOrd="0" destOrd="0" presId="urn:microsoft.com/office/officeart/2005/8/layout/process5"/>
    <dgm:cxn modelId="{7005121F-F30B-4911-AE45-2A72901860DA}" type="presOf" srcId="{B1A266B8-D1FE-4EC0-B15D-037054DD9B3E}" destId="{0ABCDF99-0261-45DC-80C8-D61EBE046676}" srcOrd="0" destOrd="0" presId="urn:microsoft.com/office/officeart/2005/8/layout/process5"/>
    <dgm:cxn modelId="{11D63220-9FCB-45D0-9342-878CD31ED7D7}" type="presOf" srcId="{91D3EF83-4C48-426B-9CBE-9266D38471B8}" destId="{54E232AC-62DA-4B11-AFDB-7198F387CCBA}" srcOrd="1" destOrd="0" presId="urn:microsoft.com/office/officeart/2005/8/layout/process5"/>
    <dgm:cxn modelId="{5BEE8A31-CD05-4BF3-90C7-26C117F45B50}" srcId="{5E3738A3-78FC-4F75-92A8-309416596EA3}" destId="{87D0E3F6-E920-4412-8B60-E44C3FCA22C9}" srcOrd="2" destOrd="0" parTransId="{FA339D95-A66E-47E9-8EAC-F5771A2DB0A2}" sibTransId="{4A94C693-C878-4954-897D-5B4C75547A23}"/>
    <dgm:cxn modelId="{608E2036-97A0-4621-9FE3-EB8BBB706041}" srcId="{5E3738A3-78FC-4F75-92A8-309416596EA3}" destId="{3989B6CD-4317-421F-B339-F23F55C7F1F9}" srcOrd="1" destOrd="0" parTransId="{675FF61D-A22B-477A-B31D-3303F87BC1DE}" sibTransId="{91D3EF83-4C48-426B-9CBE-9266D38471B8}"/>
    <dgm:cxn modelId="{F4EC4D3A-8A92-4BA6-998A-46ABF362579D}" type="presOf" srcId="{87D0E3F6-E920-4412-8B60-E44C3FCA22C9}" destId="{6CBADBFC-E2A4-416E-8974-AD4157B3014E}" srcOrd="0" destOrd="0" presId="urn:microsoft.com/office/officeart/2005/8/layout/process5"/>
    <dgm:cxn modelId="{44CB773A-C7F7-42FB-81B9-AC562649AC3C}" type="presOf" srcId="{C584DA08-B7BC-410D-9360-528A01EC43A9}" destId="{B9789FB5-EBED-4C3B-B1D8-93D193EEEFDB}" srcOrd="0" destOrd="0" presId="urn:microsoft.com/office/officeart/2005/8/layout/process5"/>
    <dgm:cxn modelId="{A8F5603F-CC8C-4BA4-8163-6EC11F78F039}" type="presOf" srcId="{91D3EF83-4C48-426B-9CBE-9266D38471B8}" destId="{9472801B-04FD-4D2D-92CC-4A4A563BF484}" srcOrd="0" destOrd="0" presId="urn:microsoft.com/office/officeart/2005/8/layout/process5"/>
    <dgm:cxn modelId="{6536455B-086A-43D7-9569-7BDD99BAA9DE}" type="presOf" srcId="{4A94C693-C878-4954-897D-5B4C75547A23}" destId="{8DC752F7-B404-485A-AD72-20355078F72D}" srcOrd="1" destOrd="0" presId="urn:microsoft.com/office/officeart/2005/8/layout/process5"/>
    <dgm:cxn modelId="{CE485447-9494-4C16-80EE-BE0C1DBF5A14}" srcId="{5E3738A3-78FC-4F75-92A8-309416596EA3}" destId="{2BEF7F04-4EC8-4608-9123-A7DCE384B299}" srcOrd="3" destOrd="0" parTransId="{5EE14BF9-84BE-41E3-B94C-7D63EEA642E4}" sibTransId="{C584DA08-B7BC-410D-9360-528A01EC43A9}"/>
    <dgm:cxn modelId="{8F842669-6261-461C-B62B-63489D86D6EF}" type="presOf" srcId="{1D8A189D-C705-4BD4-BB01-7EC3EF1AA83F}" destId="{FCFF0269-03DB-4042-9AA2-F7589E57DE0B}" srcOrd="0" destOrd="0" presId="urn:microsoft.com/office/officeart/2005/8/layout/process5"/>
    <dgm:cxn modelId="{27FF2C4C-E582-4E30-81BF-FF459C679B11}" srcId="{5E3738A3-78FC-4F75-92A8-309416596EA3}" destId="{F4AAE125-C2AF-48BA-8393-5BD25D19E0E6}" srcOrd="4" destOrd="0" parTransId="{BC509F52-6CE0-4698-A897-5C97D670C811}" sibTransId="{B1A266B8-D1FE-4EC0-B15D-037054DD9B3E}"/>
    <dgm:cxn modelId="{DBF69D72-B678-4E92-82F9-0A599A892890}" type="presOf" srcId="{F4AAE125-C2AF-48BA-8393-5BD25D19E0E6}" destId="{FF45B765-DAAD-422F-A135-E3D9D67B8E64}" srcOrd="0" destOrd="0" presId="urn:microsoft.com/office/officeart/2005/8/layout/process5"/>
    <dgm:cxn modelId="{7647BF72-DCB0-4502-B01B-2F7C9ACBAB16}" type="presOf" srcId="{3989B6CD-4317-421F-B339-F23F55C7F1F9}" destId="{BBA4A697-5CCE-483B-9125-BAE9E5E801D1}" srcOrd="0" destOrd="0" presId="urn:microsoft.com/office/officeart/2005/8/layout/process5"/>
    <dgm:cxn modelId="{0DD49C74-DCFA-4076-BB72-040D73D0F880}" type="presOf" srcId="{B1A266B8-D1FE-4EC0-B15D-037054DD9B3E}" destId="{E06B3424-E41E-440D-A789-8E16A08C8A94}" srcOrd="1" destOrd="0" presId="urn:microsoft.com/office/officeart/2005/8/layout/process5"/>
    <dgm:cxn modelId="{C9BB7778-A98A-4A37-B358-FFFF739A3EDC}" type="presOf" srcId="{C584DA08-B7BC-410D-9360-528A01EC43A9}" destId="{A09AC39A-6E7E-424C-81E5-2B2BFEFD0F39}" srcOrd="1" destOrd="0" presId="urn:microsoft.com/office/officeart/2005/8/layout/process5"/>
    <dgm:cxn modelId="{E8D5727C-0CA0-47F0-B5FE-D08AC443CB9E}" type="presOf" srcId="{26CEBF10-5EBF-4DC6-95C0-23D7CE4446D9}" destId="{5B0FD31C-8A93-4F22-B13A-2459ACBC3ED8}" srcOrd="0" destOrd="0" presId="urn:microsoft.com/office/officeart/2005/8/layout/process5"/>
    <dgm:cxn modelId="{FF329BCF-BB93-46D8-87C9-BC4196DC6F76}" type="presOf" srcId="{2BEF7F04-4EC8-4608-9123-A7DCE384B299}" destId="{5717916C-0F62-4AD8-9DAD-4A57E61BBEDA}" srcOrd="0" destOrd="0" presId="urn:microsoft.com/office/officeart/2005/8/layout/process5"/>
    <dgm:cxn modelId="{7A9633E5-6CD0-480B-AF8A-AD28ADF24861}" type="presOf" srcId="{1D8A189D-C705-4BD4-BB01-7EC3EF1AA83F}" destId="{A9865E58-FEAF-4906-9E5D-F544F25D1465}" srcOrd="1" destOrd="0" presId="urn:microsoft.com/office/officeart/2005/8/layout/process5"/>
    <dgm:cxn modelId="{73A16AEF-C7FF-4BFD-9041-E0D0DFD94B58}" srcId="{5E3738A3-78FC-4F75-92A8-309416596EA3}" destId="{A40ACB01-C65A-4684-A3A5-1BF8C5E12960}" srcOrd="5" destOrd="0" parTransId="{F3629428-3563-4EB2-B100-DFF137928C73}" sibTransId="{26CEBF10-5EBF-4DC6-95C0-23D7CE4446D9}"/>
    <dgm:cxn modelId="{9BD5D5F1-5CE8-4AA9-8714-B705482311B8}" type="presOf" srcId="{54A0136A-7666-4473-83C3-2DBA1E3206AB}" destId="{AFD0B57D-5867-4DD2-89DF-698B2D6ABBF6}" srcOrd="0" destOrd="0" presId="urn:microsoft.com/office/officeart/2005/8/layout/process5"/>
    <dgm:cxn modelId="{DAB848F5-A46B-4F64-B928-E898C79F2543}" type="presOf" srcId="{5E3738A3-78FC-4F75-92A8-309416596EA3}" destId="{5DD06A04-40B7-489A-AD03-A0EA76C9D681}" srcOrd="0" destOrd="0" presId="urn:microsoft.com/office/officeart/2005/8/layout/process5"/>
    <dgm:cxn modelId="{2688EDF9-B3EA-44CE-9951-694DF98E78E8}" type="presOf" srcId="{4A94C693-C878-4954-897D-5B4C75547A23}" destId="{73651E49-EF62-482E-A858-DC63D6E35BAF}" srcOrd="0" destOrd="0" presId="urn:microsoft.com/office/officeart/2005/8/layout/process5"/>
    <dgm:cxn modelId="{B6310F8A-A1A6-4893-B841-9CC0F1679FFB}" type="presParOf" srcId="{5DD06A04-40B7-489A-AD03-A0EA76C9D681}" destId="{3703CEAF-E2DA-4A37-B5A0-FF9FA2EEC734}" srcOrd="0" destOrd="0" presId="urn:microsoft.com/office/officeart/2005/8/layout/process5"/>
    <dgm:cxn modelId="{08EF4F22-2057-441B-B0F5-ECA018247C6E}" type="presParOf" srcId="{5DD06A04-40B7-489A-AD03-A0EA76C9D681}" destId="{FCFF0269-03DB-4042-9AA2-F7589E57DE0B}" srcOrd="1" destOrd="0" presId="urn:microsoft.com/office/officeart/2005/8/layout/process5"/>
    <dgm:cxn modelId="{9978853C-23A4-48D4-B803-158B77FE1960}" type="presParOf" srcId="{FCFF0269-03DB-4042-9AA2-F7589E57DE0B}" destId="{A9865E58-FEAF-4906-9E5D-F544F25D1465}" srcOrd="0" destOrd="0" presId="urn:microsoft.com/office/officeart/2005/8/layout/process5"/>
    <dgm:cxn modelId="{0A65E169-80E2-4495-82D9-D8FA2F5BC26C}" type="presParOf" srcId="{5DD06A04-40B7-489A-AD03-A0EA76C9D681}" destId="{BBA4A697-5CCE-483B-9125-BAE9E5E801D1}" srcOrd="2" destOrd="0" presId="urn:microsoft.com/office/officeart/2005/8/layout/process5"/>
    <dgm:cxn modelId="{DEFEBD21-6D8D-48BE-9297-DD34E2816DA1}" type="presParOf" srcId="{5DD06A04-40B7-489A-AD03-A0EA76C9D681}" destId="{9472801B-04FD-4D2D-92CC-4A4A563BF484}" srcOrd="3" destOrd="0" presId="urn:microsoft.com/office/officeart/2005/8/layout/process5"/>
    <dgm:cxn modelId="{F654BA7F-F416-4B04-9886-2AC7485EBE0D}" type="presParOf" srcId="{9472801B-04FD-4D2D-92CC-4A4A563BF484}" destId="{54E232AC-62DA-4B11-AFDB-7198F387CCBA}" srcOrd="0" destOrd="0" presId="urn:microsoft.com/office/officeart/2005/8/layout/process5"/>
    <dgm:cxn modelId="{B4835416-4768-48EA-A4DF-9B4AD2FDACDB}" type="presParOf" srcId="{5DD06A04-40B7-489A-AD03-A0EA76C9D681}" destId="{6CBADBFC-E2A4-416E-8974-AD4157B3014E}" srcOrd="4" destOrd="0" presId="urn:microsoft.com/office/officeart/2005/8/layout/process5"/>
    <dgm:cxn modelId="{8048BCD4-65A8-48CB-B3C6-ECD75D767CD5}" type="presParOf" srcId="{5DD06A04-40B7-489A-AD03-A0EA76C9D681}" destId="{73651E49-EF62-482E-A858-DC63D6E35BAF}" srcOrd="5" destOrd="0" presId="urn:microsoft.com/office/officeart/2005/8/layout/process5"/>
    <dgm:cxn modelId="{C4F7A06E-3F0C-408D-BF75-36B36289C671}" type="presParOf" srcId="{73651E49-EF62-482E-A858-DC63D6E35BAF}" destId="{8DC752F7-B404-485A-AD72-20355078F72D}" srcOrd="0" destOrd="0" presId="urn:microsoft.com/office/officeart/2005/8/layout/process5"/>
    <dgm:cxn modelId="{F31D8F8B-E3BB-41D6-BA70-215117CB734B}" type="presParOf" srcId="{5DD06A04-40B7-489A-AD03-A0EA76C9D681}" destId="{5717916C-0F62-4AD8-9DAD-4A57E61BBEDA}" srcOrd="6" destOrd="0" presId="urn:microsoft.com/office/officeart/2005/8/layout/process5"/>
    <dgm:cxn modelId="{7FCE6723-CE06-422C-A148-8AB9280339B7}" type="presParOf" srcId="{5DD06A04-40B7-489A-AD03-A0EA76C9D681}" destId="{B9789FB5-EBED-4C3B-B1D8-93D193EEEFDB}" srcOrd="7" destOrd="0" presId="urn:microsoft.com/office/officeart/2005/8/layout/process5"/>
    <dgm:cxn modelId="{66FCA1F3-B2E5-420E-8CDA-0DFDEAEBE09D}" type="presParOf" srcId="{B9789FB5-EBED-4C3B-B1D8-93D193EEEFDB}" destId="{A09AC39A-6E7E-424C-81E5-2B2BFEFD0F39}" srcOrd="0" destOrd="0" presId="urn:microsoft.com/office/officeart/2005/8/layout/process5"/>
    <dgm:cxn modelId="{C0D2C51E-CB24-45F6-9A4D-B468322741C8}" type="presParOf" srcId="{5DD06A04-40B7-489A-AD03-A0EA76C9D681}" destId="{FF45B765-DAAD-422F-A135-E3D9D67B8E64}" srcOrd="8" destOrd="0" presId="urn:microsoft.com/office/officeart/2005/8/layout/process5"/>
    <dgm:cxn modelId="{FD5A459E-72D1-4111-BED0-284C295769D2}" type="presParOf" srcId="{5DD06A04-40B7-489A-AD03-A0EA76C9D681}" destId="{0ABCDF99-0261-45DC-80C8-D61EBE046676}" srcOrd="9" destOrd="0" presId="urn:microsoft.com/office/officeart/2005/8/layout/process5"/>
    <dgm:cxn modelId="{F0A80FDB-D994-4B78-A7DE-D5EB8D78873A}" type="presParOf" srcId="{0ABCDF99-0261-45DC-80C8-D61EBE046676}" destId="{E06B3424-E41E-440D-A789-8E16A08C8A94}" srcOrd="0" destOrd="0" presId="urn:microsoft.com/office/officeart/2005/8/layout/process5"/>
    <dgm:cxn modelId="{51FD58B8-A48C-4694-AE27-27A9A8AF6A9F}" type="presParOf" srcId="{5DD06A04-40B7-489A-AD03-A0EA76C9D681}" destId="{15177C8A-3DB0-4C06-965A-05C7F0CE07A1}" srcOrd="10" destOrd="0" presId="urn:microsoft.com/office/officeart/2005/8/layout/process5"/>
    <dgm:cxn modelId="{1DD97EA9-0432-490A-8C7D-CF9E34F50475}" type="presParOf" srcId="{5DD06A04-40B7-489A-AD03-A0EA76C9D681}" destId="{5B0FD31C-8A93-4F22-B13A-2459ACBC3ED8}" srcOrd="11" destOrd="0" presId="urn:microsoft.com/office/officeart/2005/8/layout/process5"/>
    <dgm:cxn modelId="{1E1C947D-0794-4551-9396-04D261085C5C}" type="presParOf" srcId="{5B0FD31C-8A93-4F22-B13A-2459ACBC3ED8}" destId="{EA69A867-84E7-4475-8715-F18504C95885}" srcOrd="0" destOrd="0" presId="urn:microsoft.com/office/officeart/2005/8/layout/process5"/>
    <dgm:cxn modelId="{DC8A3EAA-F438-496E-9AB6-2CF35E6262BC}" type="presParOf" srcId="{5DD06A04-40B7-489A-AD03-A0EA76C9D681}" destId="{AFD0B57D-5867-4DD2-89DF-698B2D6ABBF6}"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3CEAF-E2DA-4A37-B5A0-FF9FA2EEC734}">
      <dsp:nvSpPr>
        <dsp:cNvPr id="0" name=""/>
        <dsp:cNvSpPr/>
      </dsp:nvSpPr>
      <dsp:spPr>
        <a:xfrm>
          <a:off x="5112" y="1051913"/>
          <a:ext cx="2235466" cy="134127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1. ADIM: Staj Yerinin ve </a:t>
          </a:r>
          <a:r>
            <a:rPr lang="tr-TR" sz="1300" kern="1200" dirty="0" err="1"/>
            <a:t>TarihininTespiti</a:t>
          </a:r>
          <a:endParaRPr lang="tr-TR" sz="1300" kern="1200" dirty="0"/>
        </a:p>
      </dsp:txBody>
      <dsp:txXfrm>
        <a:off x="44397" y="1091198"/>
        <a:ext cx="2156896" cy="1262709"/>
      </dsp:txXfrm>
    </dsp:sp>
    <dsp:sp modelId="{FCFF0269-03DB-4042-9AA2-F7589E57DE0B}">
      <dsp:nvSpPr>
        <dsp:cNvPr id="0" name=""/>
        <dsp:cNvSpPr/>
      </dsp:nvSpPr>
      <dsp:spPr>
        <a:xfrm>
          <a:off x="2437300" y="1445355"/>
          <a:ext cx="473918" cy="554395"/>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tr-TR" sz="1000" kern="1200"/>
        </a:p>
      </dsp:txBody>
      <dsp:txXfrm>
        <a:off x="2437300" y="1556234"/>
        <a:ext cx="331743" cy="332637"/>
      </dsp:txXfrm>
    </dsp:sp>
    <dsp:sp modelId="{BBA4A697-5CCE-483B-9125-BAE9E5E801D1}">
      <dsp:nvSpPr>
        <dsp:cNvPr id="0" name=""/>
        <dsp:cNvSpPr/>
      </dsp:nvSpPr>
      <dsp:spPr>
        <a:xfrm>
          <a:off x="3134765" y="1051913"/>
          <a:ext cx="2235466" cy="1341279"/>
        </a:xfrm>
        <a:prstGeom prst="roundRect">
          <a:avLst>
            <a:gd name="adj" fmla="val 10000"/>
          </a:avLst>
        </a:prstGeom>
        <a:gradFill rotWithShape="0">
          <a:gsLst>
            <a:gs pos="0">
              <a:schemeClr val="accent5">
                <a:hueOff val="-1225557"/>
                <a:satOff val="-1705"/>
                <a:lumOff val="-654"/>
                <a:alphaOff val="0"/>
                <a:satMod val="103000"/>
                <a:lumMod val="102000"/>
                <a:tint val="94000"/>
              </a:schemeClr>
            </a:gs>
            <a:gs pos="50000">
              <a:schemeClr val="accent5">
                <a:hueOff val="-1225557"/>
                <a:satOff val="-1705"/>
                <a:lumOff val="-654"/>
                <a:alphaOff val="0"/>
                <a:satMod val="110000"/>
                <a:lumMod val="100000"/>
                <a:shade val="100000"/>
              </a:schemeClr>
            </a:gs>
            <a:gs pos="100000">
              <a:schemeClr val="accent5">
                <a:hueOff val="-1225557"/>
                <a:satOff val="-1705"/>
                <a:lumOff val="-6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2. ADIM: Staj Zorunluluk Belgesinin Bölüm Sekreterliğinden Temini (Bu belge talep ile verilmektedir.) Firma istiyorsa temin edilmelidir, zorunlu değildir.</a:t>
          </a:r>
        </a:p>
      </dsp:txBody>
      <dsp:txXfrm>
        <a:off x="3174050" y="1091198"/>
        <a:ext cx="2156896" cy="1262709"/>
      </dsp:txXfrm>
    </dsp:sp>
    <dsp:sp modelId="{9472801B-04FD-4D2D-92CC-4A4A563BF484}">
      <dsp:nvSpPr>
        <dsp:cNvPr id="0" name=""/>
        <dsp:cNvSpPr/>
      </dsp:nvSpPr>
      <dsp:spPr>
        <a:xfrm>
          <a:off x="5566953" y="1445355"/>
          <a:ext cx="473918" cy="554395"/>
        </a:xfrm>
        <a:prstGeom prst="rightArrow">
          <a:avLst>
            <a:gd name="adj1" fmla="val 60000"/>
            <a:gd name="adj2" fmla="val 50000"/>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tr-TR" sz="1000" kern="1200"/>
        </a:p>
      </dsp:txBody>
      <dsp:txXfrm>
        <a:off x="5566953" y="1556234"/>
        <a:ext cx="331743" cy="332637"/>
      </dsp:txXfrm>
    </dsp:sp>
    <dsp:sp modelId="{6CBADBFC-E2A4-416E-8974-AD4157B3014E}">
      <dsp:nvSpPr>
        <dsp:cNvPr id="0" name=""/>
        <dsp:cNvSpPr/>
      </dsp:nvSpPr>
      <dsp:spPr>
        <a:xfrm>
          <a:off x="6264418" y="1051913"/>
          <a:ext cx="2235466" cy="1341279"/>
        </a:xfrm>
        <a:prstGeom prst="roundRect">
          <a:avLst>
            <a:gd name="adj" fmla="val 10000"/>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3. ADIM: Staj Başvurusunun Yapılması</a:t>
          </a:r>
        </a:p>
      </dsp:txBody>
      <dsp:txXfrm>
        <a:off x="6303703" y="1091198"/>
        <a:ext cx="2156896" cy="1262709"/>
      </dsp:txXfrm>
    </dsp:sp>
    <dsp:sp modelId="{73651E49-EF62-482E-A858-DC63D6E35BAF}">
      <dsp:nvSpPr>
        <dsp:cNvPr id="0" name=""/>
        <dsp:cNvSpPr/>
      </dsp:nvSpPr>
      <dsp:spPr>
        <a:xfrm>
          <a:off x="8696606" y="1445355"/>
          <a:ext cx="473918" cy="554395"/>
        </a:xfrm>
        <a:prstGeom prst="rightArrow">
          <a:avLst>
            <a:gd name="adj1" fmla="val 60000"/>
            <a:gd name="adj2" fmla="val 50000"/>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tr-TR" sz="1000" kern="1200"/>
        </a:p>
      </dsp:txBody>
      <dsp:txXfrm>
        <a:off x="8696606" y="1556234"/>
        <a:ext cx="331743" cy="332637"/>
      </dsp:txXfrm>
    </dsp:sp>
    <dsp:sp modelId="{5717916C-0F62-4AD8-9DAD-4A57E61BBEDA}">
      <dsp:nvSpPr>
        <dsp:cNvPr id="0" name=""/>
        <dsp:cNvSpPr/>
      </dsp:nvSpPr>
      <dsp:spPr>
        <a:xfrm>
          <a:off x="9394071" y="1051913"/>
          <a:ext cx="2235466" cy="1341279"/>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4. ADIM: SGK Belgelerinin Temini</a:t>
          </a:r>
        </a:p>
      </dsp:txBody>
      <dsp:txXfrm>
        <a:off x="9433356" y="1091198"/>
        <a:ext cx="2156896" cy="1262709"/>
      </dsp:txXfrm>
    </dsp:sp>
    <dsp:sp modelId="{B9789FB5-EBED-4C3B-B1D8-93D193EEEFDB}">
      <dsp:nvSpPr>
        <dsp:cNvPr id="0" name=""/>
        <dsp:cNvSpPr/>
      </dsp:nvSpPr>
      <dsp:spPr>
        <a:xfrm rot="5400000">
          <a:off x="10274845" y="2549676"/>
          <a:ext cx="473918" cy="554395"/>
        </a:xfrm>
        <a:prstGeom prst="rightArrow">
          <a:avLst>
            <a:gd name="adj1" fmla="val 60000"/>
            <a:gd name="adj2" fmla="val 50000"/>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tr-TR" sz="1000" kern="1200"/>
        </a:p>
      </dsp:txBody>
      <dsp:txXfrm rot="-5400000">
        <a:off x="10345486" y="2589915"/>
        <a:ext cx="332637" cy="331743"/>
      </dsp:txXfrm>
    </dsp:sp>
    <dsp:sp modelId="{FF45B765-DAAD-422F-A135-E3D9D67B8E64}">
      <dsp:nvSpPr>
        <dsp:cNvPr id="0" name=""/>
        <dsp:cNvSpPr/>
      </dsp:nvSpPr>
      <dsp:spPr>
        <a:xfrm>
          <a:off x="9394071" y="3287380"/>
          <a:ext cx="2235466" cy="1341279"/>
        </a:xfrm>
        <a:prstGeom prst="roundRect">
          <a:avLst>
            <a:gd name="adj" fmla="val 10000"/>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5. ADIM: Stajın Yapılması</a:t>
          </a:r>
        </a:p>
      </dsp:txBody>
      <dsp:txXfrm>
        <a:off x="9433356" y="3326665"/>
        <a:ext cx="2156896" cy="1262709"/>
      </dsp:txXfrm>
    </dsp:sp>
    <dsp:sp modelId="{0ABCDF99-0261-45DC-80C8-D61EBE046676}">
      <dsp:nvSpPr>
        <dsp:cNvPr id="0" name=""/>
        <dsp:cNvSpPr/>
      </dsp:nvSpPr>
      <dsp:spPr>
        <a:xfrm rot="10800000">
          <a:off x="8723431" y="3680822"/>
          <a:ext cx="473918" cy="554395"/>
        </a:xfrm>
        <a:prstGeom prst="rightArrow">
          <a:avLst>
            <a:gd name="adj1" fmla="val 60000"/>
            <a:gd name="adj2" fmla="val 50000"/>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tr-TR" sz="1000" kern="1200"/>
        </a:p>
      </dsp:txBody>
      <dsp:txXfrm rot="10800000">
        <a:off x="8865606" y="3791701"/>
        <a:ext cx="331743" cy="332637"/>
      </dsp:txXfrm>
    </dsp:sp>
    <dsp:sp modelId="{15177C8A-3DB0-4C06-965A-05C7F0CE07A1}">
      <dsp:nvSpPr>
        <dsp:cNvPr id="0" name=""/>
        <dsp:cNvSpPr/>
      </dsp:nvSpPr>
      <dsp:spPr>
        <a:xfrm>
          <a:off x="6264418" y="3287380"/>
          <a:ext cx="2235466" cy="1341279"/>
        </a:xfrm>
        <a:prstGeom prst="roundRect">
          <a:avLst>
            <a:gd name="adj" fmla="val 10000"/>
          </a:avLst>
        </a:prstGeom>
        <a:gradFill rotWithShape="0">
          <a:gsLst>
            <a:gs pos="0">
              <a:schemeClr val="accent5">
                <a:hueOff val="-6127787"/>
                <a:satOff val="-8523"/>
                <a:lumOff val="-3268"/>
                <a:alphaOff val="0"/>
                <a:satMod val="103000"/>
                <a:lumMod val="102000"/>
                <a:tint val="94000"/>
              </a:schemeClr>
            </a:gs>
            <a:gs pos="50000">
              <a:schemeClr val="accent5">
                <a:hueOff val="-6127787"/>
                <a:satOff val="-8523"/>
                <a:lumOff val="-3268"/>
                <a:alphaOff val="0"/>
                <a:satMod val="110000"/>
                <a:lumMod val="100000"/>
                <a:shade val="100000"/>
              </a:schemeClr>
            </a:gs>
            <a:gs pos="100000">
              <a:schemeClr val="accent5">
                <a:hueOff val="-6127787"/>
                <a:satOff val="-8523"/>
                <a:lumOff val="-32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6. ADIM: Staj Raporu ve Staj Değerlendirme Formunun İletilmesi</a:t>
          </a:r>
        </a:p>
      </dsp:txBody>
      <dsp:txXfrm>
        <a:off x="6303703" y="3326665"/>
        <a:ext cx="2156896" cy="1262709"/>
      </dsp:txXfrm>
    </dsp:sp>
    <dsp:sp modelId="{5B0FD31C-8A93-4F22-B13A-2459ACBC3ED8}">
      <dsp:nvSpPr>
        <dsp:cNvPr id="0" name=""/>
        <dsp:cNvSpPr/>
      </dsp:nvSpPr>
      <dsp:spPr>
        <a:xfrm rot="10800000">
          <a:off x="5593778" y="3680822"/>
          <a:ext cx="473918" cy="554395"/>
        </a:xfrm>
        <a:prstGeom prst="rightArrow">
          <a:avLst>
            <a:gd name="adj1" fmla="val 60000"/>
            <a:gd name="adj2" fmla="val 5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tr-TR" sz="1000" kern="1200"/>
        </a:p>
      </dsp:txBody>
      <dsp:txXfrm rot="10800000">
        <a:off x="5735953" y="3791701"/>
        <a:ext cx="331743" cy="332637"/>
      </dsp:txXfrm>
    </dsp:sp>
    <dsp:sp modelId="{AFD0B57D-5867-4DD2-89DF-698B2D6ABBF6}">
      <dsp:nvSpPr>
        <dsp:cNvPr id="0" name=""/>
        <dsp:cNvSpPr/>
      </dsp:nvSpPr>
      <dsp:spPr>
        <a:xfrm>
          <a:off x="3134765" y="3287380"/>
          <a:ext cx="2235466" cy="1341279"/>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7. ADIM: Staj Raporunun Değerlendirilmesi</a:t>
          </a:r>
        </a:p>
      </dsp:txBody>
      <dsp:txXfrm>
        <a:off x="3174050" y="3326665"/>
        <a:ext cx="2156896" cy="12627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1DC92-C17D-4D5F-836D-5BCC7F3AB4EB}" type="datetimeFigureOut">
              <a:rPr lang="tr-TR" smtClean="0"/>
              <a:t>13.02.2026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7D871-061B-46DD-975C-823E7B714986}" type="slidenum">
              <a:rPr lang="tr-TR" smtClean="0"/>
              <a:t>‹#›</a:t>
            </a:fld>
            <a:endParaRPr lang="tr-TR"/>
          </a:p>
        </p:txBody>
      </p:sp>
    </p:spTree>
    <p:extLst>
      <p:ext uri="{BB962C8B-B14F-4D97-AF65-F5344CB8AC3E}">
        <p14:creationId xmlns:p14="http://schemas.microsoft.com/office/powerpoint/2010/main" val="28459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657842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263539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219974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57335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96184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441185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40994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528987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2257122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408294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6F7E617-E150-4D31-AB79-2BD2E08A778D}" type="datetime1">
              <a:rPr lang="tr-TR" smtClean="0"/>
              <a:t>13.02.2026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DC8E21-7495-41A4-8A37-568B401DF40F}" type="slidenum">
              <a:rPr lang="tr-TR" smtClean="0"/>
              <a:t>‹#›</a:t>
            </a:fld>
            <a:endParaRPr lang="tr-TR"/>
          </a:p>
        </p:txBody>
      </p:sp>
    </p:spTree>
    <p:extLst>
      <p:ext uri="{BB962C8B-B14F-4D97-AF65-F5344CB8AC3E}">
        <p14:creationId xmlns:p14="http://schemas.microsoft.com/office/powerpoint/2010/main" val="40577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1600399-BF2B-44B3-B01A-5247CB7C13E1}" type="datetime1">
              <a:rPr lang="tr-TR" smtClean="0"/>
              <a:t>13.02.2026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DC8E21-7495-41A4-8A37-568B401DF40F}" type="slidenum">
              <a:rPr lang="tr-TR" smtClean="0"/>
              <a:t>‹#›</a:t>
            </a:fld>
            <a:endParaRPr lang="tr-TR"/>
          </a:p>
        </p:txBody>
      </p:sp>
    </p:spTree>
    <p:extLst>
      <p:ext uri="{BB962C8B-B14F-4D97-AF65-F5344CB8AC3E}">
        <p14:creationId xmlns:p14="http://schemas.microsoft.com/office/powerpoint/2010/main" val="6007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4CC4321-4BA9-449E-B2EE-A69E25CDC352}" type="datetime1">
              <a:rPr lang="tr-TR" smtClean="0"/>
              <a:t>13.02.2026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DC8E21-7495-41A4-8A37-568B401DF40F}" type="slidenum">
              <a:rPr lang="tr-TR" smtClean="0"/>
              <a:t>‹#›</a:t>
            </a:fld>
            <a:endParaRPr lang="tr-TR"/>
          </a:p>
        </p:txBody>
      </p:sp>
    </p:spTree>
    <p:extLst>
      <p:ext uri="{BB962C8B-B14F-4D97-AF65-F5344CB8AC3E}">
        <p14:creationId xmlns:p14="http://schemas.microsoft.com/office/powerpoint/2010/main" val="1523243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 1 master">
  <p:cSld name="Slide 1 master">
    <p:spTree>
      <p:nvGrpSpPr>
        <p:cNvPr id="1" name="Shape 10"/>
        <p:cNvGrpSpPr/>
        <p:nvPr/>
      </p:nvGrpSpPr>
      <p:grpSpPr>
        <a:xfrm>
          <a:off x="0" y="0"/>
          <a:ext cx="0" cy="0"/>
          <a:chOff x="0" y="0"/>
          <a:chExt cx="0" cy="0"/>
        </a:xfrm>
      </p:grpSpPr>
      <p:sp>
        <p:nvSpPr>
          <p:cNvPr id="11" name="Google Shape;11;p2"/>
          <p:cNvSpPr/>
          <p:nvPr/>
        </p:nvSpPr>
        <p:spPr>
          <a:xfrm>
            <a:off x="0" y="0"/>
            <a:ext cx="12192000" cy="6858000"/>
          </a:xfrm>
          <a:prstGeom prst="rect">
            <a:avLst/>
          </a:prstGeom>
          <a:solidFill>
            <a:srgbClr val="EDF1F8"/>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sp>
        <p:nvSpPr>
          <p:cNvPr id="12" name="Google Shape;12;p2"/>
          <p:cNvSpPr/>
          <p:nvPr/>
        </p:nvSpPr>
        <p:spPr>
          <a:xfrm>
            <a:off x="0" y="0"/>
            <a:ext cx="12192000" cy="6858000"/>
          </a:xfrm>
          <a:prstGeom prst="rect">
            <a:avLst/>
          </a:prstGeom>
          <a:solidFill>
            <a:srgbClr val="FBFCFE"/>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pic>
        <p:nvPicPr>
          <p:cNvPr id="13" name="Google Shape;13;p2" descr="preencoded.png">
            <a:hlinkClick r:id="rId2"/>
          </p:cNvPr>
          <p:cNvPicPr preferRelativeResize="0"/>
          <p:nvPr/>
        </p:nvPicPr>
        <p:blipFill rotWithShape="1">
          <a:blip r:embed="rId3">
            <a:alphaModFix/>
          </a:blip>
          <a:srcRect/>
          <a:stretch/>
        </p:blipFill>
        <p:spPr>
          <a:xfrm>
            <a:off x="10699346" y="6457950"/>
            <a:ext cx="1435504" cy="342900"/>
          </a:xfrm>
          <a:prstGeom prst="rect">
            <a:avLst/>
          </a:prstGeom>
          <a:noFill/>
          <a:ln>
            <a:noFill/>
          </a:ln>
        </p:spPr>
      </p:pic>
    </p:spTree>
    <p:extLst>
      <p:ext uri="{BB962C8B-B14F-4D97-AF65-F5344CB8AC3E}">
        <p14:creationId xmlns:p14="http://schemas.microsoft.com/office/powerpoint/2010/main" val="68206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 2 master">
  <p:cSld name="Slide 2 master">
    <p:spTree>
      <p:nvGrpSpPr>
        <p:cNvPr id="1" name="Shape 14"/>
        <p:cNvGrpSpPr/>
        <p:nvPr/>
      </p:nvGrpSpPr>
      <p:grpSpPr>
        <a:xfrm>
          <a:off x="0" y="0"/>
          <a:ext cx="0" cy="0"/>
          <a:chOff x="0" y="0"/>
          <a:chExt cx="0" cy="0"/>
        </a:xfrm>
      </p:grpSpPr>
      <p:sp>
        <p:nvSpPr>
          <p:cNvPr id="15" name="Google Shape;15;p3"/>
          <p:cNvSpPr/>
          <p:nvPr/>
        </p:nvSpPr>
        <p:spPr>
          <a:xfrm>
            <a:off x="0" y="0"/>
            <a:ext cx="12192000" cy="6858000"/>
          </a:xfrm>
          <a:prstGeom prst="rect">
            <a:avLst/>
          </a:prstGeom>
          <a:solidFill>
            <a:srgbClr val="EDF1F8"/>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sp>
        <p:nvSpPr>
          <p:cNvPr id="16" name="Google Shape;16;p3"/>
          <p:cNvSpPr/>
          <p:nvPr/>
        </p:nvSpPr>
        <p:spPr>
          <a:xfrm>
            <a:off x="0" y="0"/>
            <a:ext cx="12192000" cy="6858000"/>
          </a:xfrm>
          <a:prstGeom prst="rect">
            <a:avLst/>
          </a:prstGeom>
          <a:solidFill>
            <a:srgbClr val="FBFCFE"/>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pic>
        <p:nvPicPr>
          <p:cNvPr id="17" name="Google Shape;17;p3" descr="preencoded.png">
            <a:hlinkClick r:id="rId2"/>
          </p:cNvPr>
          <p:cNvPicPr preferRelativeResize="0"/>
          <p:nvPr/>
        </p:nvPicPr>
        <p:blipFill rotWithShape="1">
          <a:blip r:embed="rId3">
            <a:alphaModFix/>
          </a:blip>
          <a:srcRect/>
          <a:stretch/>
        </p:blipFill>
        <p:spPr>
          <a:xfrm>
            <a:off x="10699346" y="6457950"/>
            <a:ext cx="1435504" cy="342900"/>
          </a:xfrm>
          <a:prstGeom prst="rect">
            <a:avLst/>
          </a:prstGeom>
          <a:noFill/>
          <a:ln>
            <a:noFill/>
          </a:ln>
        </p:spPr>
      </p:pic>
    </p:spTree>
    <p:extLst>
      <p:ext uri="{BB962C8B-B14F-4D97-AF65-F5344CB8AC3E}">
        <p14:creationId xmlns:p14="http://schemas.microsoft.com/office/powerpoint/2010/main" val="3852032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 3 master">
  <p:cSld name="Slide 3 master">
    <p:spTree>
      <p:nvGrpSpPr>
        <p:cNvPr id="1" name="Shape 18"/>
        <p:cNvGrpSpPr/>
        <p:nvPr/>
      </p:nvGrpSpPr>
      <p:grpSpPr>
        <a:xfrm>
          <a:off x="0" y="0"/>
          <a:ext cx="0" cy="0"/>
          <a:chOff x="0" y="0"/>
          <a:chExt cx="0" cy="0"/>
        </a:xfrm>
      </p:grpSpPr>
      <p:sp>
        <p:nvSpPr>
          <p:cNvPr id="19" name="Google Shape;19;p4"/>
          <p:cNvSpPr/>
          <p:nvPr/>
        </p:nvSpPr>
        <p:spPr>
          <a:xfrm>
            <a:off x="0" y="0"/>
            <a:ext cx="12192000" cy="6858000"/>
          </a:xfrm>
          <a:prstGeom prst="rect">
            <a:avLst/>
          </a:prstGeom>
          <a:solidFill>
            <a:srgbClr val="EDF1F8"/>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sp>
        <p:nvSpPr>
          <p:cNvPr id="20" name="Google Shape;20;p4"/>
          <p:cNvSpPr/>
          <p:nvPr/>
        </p:nvSpPr>
        <p:spPr>
          <a:xfrm>
            <a:off x="0" y="0"/>
            <a:ext cx="12192000" cy="6858000"/>
          </a:xfrm>
          <a:prstGeom prst="rect">
            <a:avLst/>
          </a:prstGeom>
          <a:solidFill>
            <a:srgbClr val="FBFCFE"/>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pic>
        <p:nvPicPr>
          <p:cNvPr id="21" name="Google Shape;21;p4" descr="preencoded.png">
            <a:hlinkClick r:id="rId2"/>
          </p:cNvPr>
          <p:cNvPicPr preferRelativeResize="0"/>
          <p:nvPr/>
        </p:nvPicPr>
        <p:blipFill rotWithShape="1">
          <a:blip r:embed="rId3">
            <a:alphaModFix/>
          </a:blip>
          <a:srcRect/>
          <a:stretch/>
        </p:blipFill>
        <p:spPr>
          <a:xfrm>
            <a:off x="10699346" y="6457950"/>
            <a:ext cx="1435504" cy="342900"/>
          </a:xfrm>
          <a:prstGeom prst="rect">
            <a:avLst/>
          </a:prstGeom>
          <a:noFill/>
          <a:ln>
            <a:noFill/>
          </a:ln>
        </p:spPr>
      </p:pic>
    </p:spTree>
    <p:extLst>
      <p:ext uri="{BB962C8B-B14F-4D97-AF65-F5344CB8AC3E}">
        <p14:creationId xmlns:p14="http://schemas.microsoft.com/office/powerpoint/2010/main" val="3898839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 4 master">
  <p:cSld name="Slide 4 master">
    <p:spTree>
      <p:nvGrpSpPr>
        <p:cNvPr id="1" name="Shape 22"/>
        <p:cNvGrpSpPr/>
        <p:nvPr/>
      </p:nvGrpSpPr>
      <p:grpSpPr>
        <a:xfrm>
          <a:off x="0" y="0"/>
          <a:ext cx="0" cy="0"/>
          <a:chOff x="0" y="0"/>
          <a:chExt cx="0" cy="0"/>
        </a:xfrm>
      </p:grpSpPr>
      <p:sp>
        <p:nvSpPr>
          <p:cNvPr id="23" name="Google Shape;23;p5"/>
          <p:cNvSpPr/>
          <p:nvPr/>
        </p:nvSpPr>
        <p:spPr>
          <a:xfrm>
            <a:off x="0" y="0"/>
            <a:ext cx="12192000" cy="6858000"/>
          </a:xfrm>
          <a:prstGeom prst="rect">
            <a:avLst/>
          </a:prstGeom>
          <a:solidFill>
            <a:srgbClr val="EDF1F8"/>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sp>
        <p:nvSpPr>
          <p:cNvPr id="24" name="Google Shape;24;p5"/>
          <p:cNvSpPr/>
          <p:nvPr/>
        </p:nvSpPr>
        <p:spPr>
          <a:xfrm>
            <a:off x="0" y="0"/>
            <a:ext cx="12192000" cy="6858000"/>
          </a:xfrm>
          <a:prstGeom prst="rect">
            <a:avLst/>
          </a:prstGeom>
          <a:solidFill>
            <a:srgbClr val="FBFCFE"/>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pic>
        <p:nvPicPr>
          <p:cNvPr id="25" name="Google Shape;25;p5" descr="preencoded.png">
            <a:hlinkClick r:id="rId2"/>
          </p:cNvPr>
          <p:cNvPicPr preferRelativeResize="0"/>
          <p:nvPr/>
        </p:nvPicPr>
        <p:blipFill rotWithShape="1">
          <a:blip r:embed="rId3">
            <a:alphaModFix/>
          </a:blip>
          <a:srcRect/>
          <a:stretch/>
        </p:blipFill>
        <p:spPr>
          <a:xfrm>
            <a:off x="10699346" y="6457950"/>
            <a:ext cx="1435504" cy="342900"/>
          </a:xfrm>
          <a:prstGeom prst="rect">
            <a:avLst/>
          </a:prstGeom>
          <a:noFill/>
          <a:ln>
            <a:noFill/>
          </a:ln>
        </p:spPr>
      </p:pic>
    </p:spTree>
    <p:extLst>
      <p:ext uri="{BB962C8B-B14F-4D97-AF65-F5344CB8AC3E}">
        <p14:creationId xmlns:p14="http://schemas.microsoft.com/office/powerpoint/2010/main" val="339847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lide 5 master">
  <p:cSld name="Slide 5 master">
    <p:spTree>
      <p:nvGrpSpPr>
        <p:cNvPr id="1" name="Shape 26"/>
        <p:cNvGrpSpPr/>
        <p:nvPr/>
      </p:nvGrpSpPr>
      <p:grpSpPr>
        <a:xfrm>
          <a:off x="0" y="0"/>
          <a:ext cx="0" cy="0"/>
          <a:chOff x="0" y="0"/>
          <a:chExt cx="0" cy="0"/>
        </a:xfrm>
      </p:grpSpPr>
      <p:sp>
        <p:nvSpPr>
          <p:cNvPr id="27" name="Google Shape;27;p6"/>
          <p:cNvSpPr/>
          <p:nvPr/>
        </p:nvSpPr>
        <p:spPr>
          <a:xfrm>
            <a:off x="0" y="0"/>
            <a:ext cx="12192000" cy="6858000"/>
          </a:xfrm>
          <a:prstGeom prst="rect">
            <a:avLst/>
          </a:prstGeom>
          <a:solidFill>
            <a:srgbClr val="EDF1F8"/>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sp>
        <p:nvSpPr>
          <p:cNvPr id="28" name="Google Shape;28;p6"/>
          <p:cNvSpPr/>
          <p:nvPr/>
        </p:nvSpPr>
        <p:spPr>
          <a:xfrm>
            <a:off x="0" y="0"/>
            <a:ext cx="12192000" cy="6858000"/>
          </a:xfrm>
          <a:prstGeom prst="rect">
            <a:avLst/>
          </a:prstGeom>
          <a:solidFill>
            <a:srgbClr val="FBFCFE"/>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pic>
        <p:nvPicPr>
          <p:cNvPr id="29" name="Google Shape;29;p6" descr="preencoded.png">
            <a:hlinkClick r:id="rId2"/>
          </p:cNvPr>
          <p:cNvPicPr preferRelativeResize="0"/>
          <p:nvPr/>
        </p:nvPicPr>
        <p:blipFill rotWithShape="1">
          <a:blip r:embed="rId3">
            <a:alphaModFix/>
          </a:blip>
          <a:srcRect/>
          <a:stretch/>
        </p:blipFill>
        <p:spPr>
          <a:xfrm>
            <a:off x="10699346" y="6457950"/>
            <a:ext cx="1435504" cy="342900"/>
          </a:xfrm>
          <a:prstGeom prst="rect">
            <a:avLst/>
          </a:prstGeom>
          <a:noFill/>
          <a:ln>
            <a:noFill/>
          </a:ln>
        </p:spPr>
      </p:pic>
    </p:spTree>
    <p:extLst>
      <p:ext uri="{BB962C8B-B14F-4D97-AF65-F5344CB8AC3E}">
        <p14:creationId xmlns:p14="http://schemas.microsoft.com/office/powerpoint/2010/main" val="1138907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lide 6 master">
  <p:cSld name="Slide 6 master">
    <p:spTree>
      <p:nvGrpSpPr>
        <p:cNvPr id="1" name="Shape 30"/>
        <p:cNvGrpSpPr/>
        <p:nvPr/>
      </p:nvGrpSpPr>
      <p:grpSpPr>
        <a:xfrm>
          <a:off x="0" y="0"/>
          <a:ext cx="0" cy="0"/>
          <a:chOff x="0" y="0"/>
          <a:chExt cx="0" cy="0"/>
        </a:xfrm>
      </p:grpSpPr>
      <p:sp>
        <p:nvSpPr>
          <p:cNvPr id="31" name="Google Shape;31;p7"/>
          <p:cNvSpPr/>
          <p:nvPr/>
        </p:nvSpPr>
        <p:spPr>
          <a:xfrm>
            <a:off x="0" y="0"/>
            <a:ext cx="12192000" cy="6858000"/>
          </a:xfrm>
          <a:prstGeom prst="rect">
            <a:avLst/>
          </a:prstGeom>
          <a:solidFill>
            <a:srgbClr val="EDF1F8"/>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sp>
        <p:nvSpPr>
          <p:cNvPr id="32" name="Google Shape;32;p7"/>
          <p:cNvSpPr/>
          <p:nvPr/>
        </p:nvSpPr>
        <p:spPr>
          <a:xfrm>
            <a:off x="0" y="0"/>
            <a:ext cx="12192000" cy="6858000"/>
          </a:xfrm>
          <a:prstGeom prst="rect">
            <a:avLst/>
          </a:prstGeom>
          <a:solidFill>
            <a:srgbClr val="FBFCFE"/>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pic>
        <p:nvPicPr>
          <p:cNvPr id="33" name="Google Shape;33;p7" descr="preencoded.png">
            <a:hlinkClick r:id="rId2"/>
          </p:cNvPr>
          <p:cNvPicPr preferRelativeResize="0"/>
          <p:nvPr/>
        </p:nvPicPr>
        <p:blipFill rotWithShape="1">
          <a:blip r:embed="rId3">
            <a:alphaModFix/>
          </a:blip>
          <a:srcRect/>
          <a:stretch/>
        </p:blipFill>
        <p:spPr>
          <a:xfrm>
            <a:off x="10699346" y="6457950"/>
            <a:ext cx="1435504" cy="342900"/>
          </a:xfrm>
          <a:prstGeom prst="rect">
            <a:avLst/>
          </a:prstGeom>
          <a:noFill/>
          <a:ln>
            <a:noFill/>
          </a:ln>
        </p:spPr>
      </p:pic>
    </p:spTree>
    <p:extLst>
      <p:ext uri="{BB962C8B-B14F-4D97-AF65-F5344CB8AC3E}">
        <p14:creationId xmlns:p14="http://schemas.microsoft.com/office/powerpoint/2010/main" val="4087000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lide 7 master">
  <p:cSld name="Slide 7 master">
    <p:spTree>
      <p:nvGrpSpPr>
        <p:cNvPr id="1" name="Shape 34"/>
        <p:cNvGrpSpPr/>
        <p:nvPr/>
      </p:nvGrpSpPr>
      <p:grpSpPr>
        <a:xfrm>
          <a:off x="0" y="0"/>
          <a:ext cx="0" cy="0"/>
          <a:chOff x="0" y="0"/>
          <a:chExt cx="0" cy="0"/>
        </a:xfrm>
      </p:grpSpPr>
      <p:sp>
        <p:nvSpPr>
          <p:cNvPr id="35" name="Google Shape;35;p8"/>
          <p:cNvSpPr/>
          <p:nvPr/>
        </p:nvSpPr>
        <p:spPr>
          <a:xfrm>
            <a:off x="0" y="0"/>
            <a:ext cx="12192000" cy="6858000"/>
          </a:xfrm>
          <a:prstGeom prst="rect">
            <a:avLst/>
          </a:prstGeom>
          <a:solidFill>
            <a:srgbClr val="EDF1F8"/>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sp>
        <p:nvSpPr>
          <p:cNvPr id="36" name="Google Shape;36;p8"/>
          <p:cNvSpPr/>
          <p:nvPr/>
        </p:nvSpPr>
        <p:spPr>
          <a:xfrm>
            <a:off x="0" y="0"/>
            <a:ext cx="12192000" cy="6858000"/>
          </a:xfrm>
          <a:prstGeom prst="rect">
            <a:avLst/>
          </a:prstGeom>
          <a:solidFill>
            <a:srgbClr val="FBFCFE"/>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pic>
        <p:nvPicPr>
          <p:cNvPr id="37" name="Google Shape;37;p8" descr="preencoded.png">
            <a:hlinkClick r:id="rId2"/>
          </p:cNvPr>
          <p:cNvPicPr preferRelativeResize="0"/>
          <p:nvPr/>
        </p:nvPicPr>
        <p:blipFill rotWithShape="1">
          <a:blip r:embed="rId3">
            <a:alphaModFix/>
          </a:blip>
          <a:srcRect/>
          <a:stretch/>
        </p:blipFill>
        <p:spPr>
          <a:xfrm>
            <a:off x="10699346" y="6457950"/>
            <a:ext cx="1435504" cy="342900"/>
          </a:xfrm>
          <a:prstGeom prst="rect">
            <a:avLst/>
          </a:prstGeom>
          <a:noFill/>
          <a:ln>
            <a:noFill/>
          </a:ln>
        </p:spPr>
      </p:pic>
    </p:spTree>
    <p:extLst>
      <p:ext uri="{BB962C8B-B14F-4D97-AF65-F5344CB8AC3E}">
        <p14:creationId xmlns:p14="http://schemas.microsoft.com/office/powerpoint/2010/main" val="3426090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lide 8 master">
  <p:cSld name="Slide 8 master">
    <p:spTree>
      <p:nvGrpSpPr>
        <p:cNvPr id="1" name="Shape 38"/>
        <p:cNvGrpSpPr/>
        <p:nvPr/>
      </p:nvGrpSpPr>
      <p:grpSpPr>
        <a:xfrm>
          <a:off x="0" y="0"/>
          <a:ext cx="0" cy="0"/>
          <a:chOff x="0" y="0"/>
          <a:chExt cx="0" cy="0"/>
        </a:xfrm>
      </p:grpSpPr>
      <p:sp>
        <p:nvSpPr>
          <p:cNvPr id="39" name="Google Shape;39;p9"/>
          <p:cNvSpPr/>
          <p:nvPr/>
        </p:nvSpPr>
        <p:spPr>
          <a:xfrm>
            <a:off x="0" y="0"/>
            <a:ext cx="12192000" cy="6858000"/>
          </a:xfrm>
          <a:prstGeom prst="rect">
            <a:avLst/>
          </a:prstGeom>
          <a:solidFill>
            <a:srgbClr val="EDF1F8"/>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sp>
        <p:nvSpPr>
          <p:cNvPr id="40" name="Google Shape;40;p9"/>
          <p:cNvSpPr/>
          <p:nvPr/>
        </p:nvSpPr>
        <p:spPr>
          <a:xfrm>
            <a:off x="0" y="0"/>
            <a:ext cx="12192000" cy="6858000"/>
          </a:xfrm>
          <a:prstGeom prst="rect">
            <a:avLst/>
          </a:prstGeom>
          <a:solidFill>
            <a:srgbClr val="FBFCFE"/>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pic>
        <p:nvPicPr>
          <p:cNvPr id="41" name="Google Shape;41;p9" descr="preencoded.png">
            <a:hlinkClick r:id="rId2"/>
          </p:cNvPr>
          <p:cNvPicPr preferRelativeResize="0"/>
          <p:nvPr/>
        </p:nvPicPr>
        <p:blipFill rotWithShape="1">
          <a:blip r:embed="rId3">
            <a:alphaModFix/>
          </a:blip>
          <a:srcRect/>
          <a:stretch/>
        </p:blipFill>
        <p:spPr>
          <a:xfrm>
            <a:off x="10699346" y="6457950"/>
            <a:ext cx="1435504" cy="342900"/>
          </a:xfrm>
          <a:prstGeom prst="rect">
            <a:avLst/>
          </a:prstGeom>
          <a:noFill/>
          <a:ln>
            <a:noFill/>
          </a:ln>
        </p:spPr>
      </p:pic>
    </p:spTree>
    <p:extLst>
      <p:ext uri="{BB962C8B-B14F-4D97-AF65-F5344CB8AC3E}">
        <p14:creationId xmlns:p14="http://schemas.microsoft.com/office/powerpoint/2010/main" val="45395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AD86CD-BE46-40AF-99DB-8EC95F7E8B8E}" type="datetime1">
              <a:rPr lang="tr-TR" smtClean="0"/>
              <a:t>13.02.2026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DC8E21-7495-41A4-8A37-568B401DF40F}" type="slidenum">
              <a:rPr lang="tr-TR" smtClean="0"/>
              <a:t>‹#›</a:t>
            </a:fld>
            <a:endParaRPr lang="tr-TR"/>
          </a:p>
        </p:txBody>
      </p:sp>
    </p:spTree>
    <p:extLst>
      <p:ext uri="{BB962C8B-B14F-4D97-AF65-F5344CB8AC3E}">
        <p14:creationId xmlns:p14="http://schemas.microsoft.com/office/powerpoint/2010/main" val="3443579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lide 9 master">
  <p:cSld name="Slide 9 master">
    <p:spTree>
      <p:nvGrpSpPr>
        <p:cNvPr id="1" name="Shape 42"/>
        <p:cNvGrpSpPr/>
        <p:nvPr/>
      </p:nvGrpSpPr>
      <p:grpSpPr>
        <a:xfrm>
          <a:off x="0" y="0"/>
          <a:ext cx="0" cy="0"/>
          <a:chOff x="0" y="0"/>
          <a:chExt cx="0" cy="0"/>
        </a:xfrm>
      </p:grpSpPr>
      <p:sp>
        <p:nvSpPr>
          <p:cNvPr id="43" name="Google Shape;43;p10"/>
          <p:cNvSpPr/>
          <p:nvPr/>
        </p:nvSpPr>
        <p:spPr>
          <a:xfrm>
            <a:off x="0" y="0"/>
            <a:ext cx="12192000" cy="6858000"/>
          </a:xfrm>
          <a:prstGeom prst="rect">
            <a:avLst/>
          </a:prstGeom>
          <a:solidFill>
            <a:srgbClr val="EDF1F8"/>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sp>
        <p:nvSpPr>
          <p:cNvPr id="44" name="Google Shape;44;p10"/>
          <p:cNvSpPr/>
          <p:nvPr/>
        </p:nvSpPr>
        <p:spPr>
          <a:xfrm>
            <a:off x="0" y="0"/>
            <a:ext cx="12192000" cy="6858000"/>
          </a:xfrm>
          <a:prstGeom prst="rect">
            <a:avLst/>
          </a:prstGeom>
          <a:solidFill>
            <a:srgbClr val="FBFCFE"/>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pic>
        <p:nvPicPr>
          <p:cNvPr id="45" name="Google Shape;45;p10" descr="preencoded.png">
            <a:hlinkClick r:id="rId2"/>
          </p:cNvPr>
          <p:cNvPicPr preferRelativeResize="0"/>
          <p:nvPr/>
        </p:nvPicPr>
        <p:blipFill rotWithShape="1">
          <a:blip r:embed="rId3">
            <a:alphaModFix/>
          </a:blip>
          <a:srcRect/>
          <a:stretch/>
        </p:blipFill>
        <p:spPr>
          <a:xfrm>
            <a:off x="10699346" y="6457950"/>
            <a:ext cx="1435504" cy="342900"/>
          </a:xfrm>
          <a:prstGeom prst="rect">
            <a:avLst/>
          </a:prstGeom>
          <a:noFill/>
          <a:ln>
            <a:noFill/>
          </a:ln>
        </p:spPr>
      </p:pic>
    </p:spTree>
    <p:extLst>
      <p:ext uri="{BB962C8B-B14F-4D97-AF65-F5344CB8AC3E}">
        <p14:creationId xmlns:p14="http://schemas.microsoft.com/office/powerpoint/2010/main" val="3914857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lide 10 master">
  <p:cSld name="Slide 10 master">
    <p:spTree>
      <p:nvGrpSpPr>
        <p:cNvPr id="1" name="Shape 46"/>
        <p:cNvGrpSpPr/>
        <p:nvPr/>
      </p:nvGrpSpPr>
      <p:grpSpPr>
        <a:xfrm>
          <a:off x="0" y="0"/>
          <a:ext cx="0" cy="0"/>
          <a:chOff x="0" y="0"/>
          <a:chExt cx="0" cy="0"/>
        </a:xfrm>
      </p:grpSpPr>
      <p:sp>
        <p:nvSpPr>
          <p:cNvPr id="47" name="Google Shape;47;p11"/>
          <p:cNvSpPr/>
          <p:nvPr/>
        </p:nvSpPr>
        <p:spPr>
          <a:xfrm>
            <a:off x="0" y="0"/>
            <a:ext cx="12192000" cy="6858000"/>
          </a:xfrm>
          <a:prstGeom prst="rect">
            <a:avLst/>
          </a:prstGeom>
          <a:solidFill>
            <a:srgbClr val="EDF1F8"/>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sp>
        <p:nvSpPr>
          <p:cNvPr id="48" name="Google Shape;48;p11"/>
          <p:cNvSpPr/>
          <p:nvPr/>
        </p:nvSpPr>
        <p:spPr>
          <a:xfrm>
            <a:off x="0" y="0"/>
            <a:ext cx="12192000" cy="6858000"/>
          </a:xfrm>
          <a:prstGeom prst="rect">
            <a:avLst/>
          </a:prstGeom>
          <a:solidFill>
            <a:srgbClr val="FBFCFE"/>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500"/>
          </a:p>
        </p:txBody>
      </p:sp>
      <p:pic>
        <p:nvPicPr>
          <p:cNvPr id="49" name="Google Shape;49;p11" descr="preencoded.png">
            <a:hlinkClick r:id="rId2"/>
          </p:cNvPr>
          <p:cNvPicPr preferRelativeResize="0"/>
          <p:nvPr/>
        </p:nvPicPr>
        <p:blipFill rotWithShape="1">
          <a:blip r:embed="rId3">
            <a:alphaModFix/>
          </a:blip>
          <a:srcRect/>
          <a:stretch/>
        </p:blipFill>
        <p:spPr>
          <a:xfrm>
            <a:off x="10699346" y="6457950"/>
            <a:ext cx="1435504" cy="342900"/>
          </a:xfrm>
          <a:prstGeom prst="rect">
            <a:avLst/>
          </a:prstGeom>
          <a:noFill/>
          <a:ln>
            <a:noFill/>
          </a:ln>
        </p:spPr>
      </p:pic>
    </p:spTree>
    <p:extLst>
      <p:ext uri="{BB962C8B-B14F-4D97-AF65-F5344CB8AC3E}">
        <p14:creationId xmlns:p14="http://schemas.microsoft.com/office/powerpoint/2010/main" val="36150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750834E9-0B89-49EA-BFC0-C29440FB1E56}" type="datetime1">
              <a:rPr lang="tr-TR" smtClean="0"/>
              <a:t>13.02.2026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DC8E21-7495-41A4-8A37-568B401DF40F}" type="slidenum">
              <a:rPr lang="tr-TR" smtClean="0"/>
              <a:t>‹#›</a:t>
            </a:fld>
            <a:endParaRPr lang="tr-TR"/>
          </a:p>
        </p:txBody>
      </p:sp>
    </p:spTree>
    <p:extLst>
      <p:ext uri="{BB962C8B-B14F-4D97-AF65-F5344CB8AC3E}">
        <p14:creationId xmlns:p14="http://schemas.microsoft.com/office/powerpoint/2010/main" val="303801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23218D4-55B0-4FC6-80A7-15CAE62C1A2A}" type="datetime1">
              <a:rPr lang="tr-TR" smtClean="0"/>
              <a:t>13.02.2026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DC8E21-7495-41A4-8A37-568B401DF40F}" type="slidenum">
              <a:rPr lang="tr-TR" smtClean="0"/>
              <a:t>‹#›</a:t>
            </a:fld>
            <a:endParaRPr lang="tr-TR"/>
          </a:p>
        </p:txBody>
      </p:sp>
    </p:spTree>
    <p:extLst>
      <p:ext uri="{BB962C8B-B14F-4D97-AF65-F5344CB8AC3E}">
        <p14:creationId xmlns:p14="http://schemas.microsoft.com/office/powerpoint/2010/main" val="303215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88FB1EA-7921-4EFB-8C01-9AE0405FADC4}" type="datetime1">
              <a:rPr lang="tr-TR" smtClean="0"/>
              <a:t>13.02.2026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DC8E21-7495-41A4-8A37-568B401DF40F}" type="slidenum">
              <a:rPr lang="tr-TR" smtClean="0"/>
              <a:t>‹#›</a:t>
            </a:fld>
            <a:endParaRPr lang="tr-TR"/>
          </a:p>
        </p:txBody>
      </p:sp>
    </p:spTree>
    <p:extLst>
      <p:ext uri="{BB962C8B-B14F-4D97-AF65-F5344CB8AC3E}">
        <p14:creationId xmlns:p14="http://schemas.microsoft.com/office/powerpoint/2010/main" val="400377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7A7C530-77C7-4A27-9FF7-BECF7EF6CA82}" type="datetime1">
              <a:rPr lang="tr-TR" smtClean="0"/>
              <a:t>13.02.2026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DC8E21-7495-41A4-8A37-568B401DF40F}" type="slidenum">
              <a:rPr lang="tr-TR" smtClean="0"/>
              <a:t>‹#›</a:t>
            </a:fld>
            <a:endParaRPr lang="tr-TR"/>
          </a:p>
        </p:txBody>
      </p:sp>
    </p:spTree>
    <p:extLst>
      <p:ext uri="{BB962C8B-B14F-4D97-AF65-F5344CB8AC3E}">
        <p14:creationId xmlns:p14="http://schemas.microsoft.com/office/powerpoint/2010/main" val="330938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7730155-0AB9-4BFF-8B9F-7D84ECB1603F}" type="datetime1">
              <a:rPr lang="tr-TR" smtClean="0"/>
              <a:t>13.02.2026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DC8E21-7495-41A4-8A37-568B401DF40F}" type="slidenum">
              <a:rPr lang="tr-TR" smtClean="0"/>
              <a:t>‹#›</a:t>
            </a:fld>
            <a:endParaRPr lang="tr-TR"/>
          </a:p>
        </p:txBody>
      </p:sp>
    </p:spTree>
    <p:extLst>
      <p:ext uri="{BB962C8B-B14F-4D97-AF65-F5344CB8AC3E}">
        <p14:creationId xmlns:p14="http://schemas.microsoft.com/office/powerpoint/2010/main" val="360189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2A5DD98-EE9B-4883-B656-DC0C8DE5290D}" type="datetime1">
              <a:rPr lang="tr-TR" smtClean="0"/>
              <a:t>13.02.2026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DC8E21-7495-41A4-8A37-568B401DF40F}" type="slidenum">
              <a:rPr lang="tr-TR" smtClean="0"/>
              <a:t>‹#›</a:t>
            </a:fld>
            <a:endParaRPr lang="tr-TR"/>
          </a:p>
        </p:txBody>
      </p:sp>
    </p:spTree>
    <p:extLst>
      <p:ext uri="{BB962C8B-B14F-4D97-AF65-F5344CB8AC3E}">
        <p14:creationId xmlns:p14="http://schemas.microsoft.com/office/powerpoint/2010/main" val="394501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410D1AE-F4B8-4CD2-BBD7-00A21BAEE664}" type="datetime1">
              <a:rPr lang="tr-TR" smtClean="0"/>
              <a:t>13.02.2026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DC8E21-7495-41A4-8A37-568B401DF40F}" type="slidenum">
              <a:rPr lang="tr-TR" smtClean="0"/>
              <a:t>‹#›</a:t>
            </a:fld>
            <a:endParaRPr lang="tr-TR"/>
          </a:p>
        </p:txBody>
      </p:sp>
    </p:spTree>
    <p:extLst>
      <p:ext uri="{BB962C8B-B14F-4D97-AF65-F5344CB8AC3E}">
        <p14:creationId xmlns:p14="http://schemas.microsoft.com/office/powerpoint/2010/main" val="3624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8045D-2382-43EB-AD02-653F1DAC7B8A}" type="datetime1">
              <a:rPr lang="tr-TR" smtClean="0"/>
              <a:t>13.02.2026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C8E21-7495-41A4-8A37-568B401DF40F}" type="slidenum">
              <a:rPr lang="tr-TR" smtClean="0"/>
              <a:t>‹#›</a:t>
            </a:fld>
            <a:endParaRPr lang="tr-TR"/>
          </a:p>
        </p:txBody>
      </p:sp>
    </p:spTree>
    <p:extLst>
      <p:ext uri="{BB962C8B-B14F-4D97-AF65-F5344CB8AC3E}">
        <p14:creationId xmlns:p14="http://schemas.microsoft.com/office/powerpoint/2010/main" val="3432290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e.ege.edu.tr/staj_degerlendirme_formu_turkce.docx" TargetMode="External"/><Relationship Id="rId2" Type="http://schemas.openxmlformats.org/officeDocument/2006/relationships/hyperlink" Target="http://me.ege.edu.tr/Staj_Raporu.doc" TargetMode="External"/><Relationship Id="rId1" Type="http://schemas.openxmlformats.org/officeDocument/2006/relationships/slideLayout" Target="../slideLayouts/slideLayout2.xml"/><Relationship Id="rId4" Type="http://schemas.openxmlformats.org/officeDocument/2006/relationships/hyperlink" Target="http://me.ege.edu.tr/staj_degerlendirme_formu_ing.docx"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me.ege.edu.tr/STAJ_II_ICERIGI.pdf" TargetMode="External"/><Relationship Id="rId2" Type="http://schemas.openxmlformats.org/officeDocument/2006/relationships/hyperlink" Target="http://me.ege.edu.tr/STAJ_I_ICERIGI.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hyperlink" Target="https://ulusalstajprogrami.iskur.gov.tr/"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me.ege.edu.tr/Firma_Yazisi.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23848" y="3287871"/>
            <a:ext cx="9144000" cy="1291251"/>
          </a:xfrm>
        </p:spPr>
        <p:txBody>
          <a:bodyPr>
            <a:normAutofit fontScale="90000"/>
          </a:bodyPr>
          <a:lstStyle/>
          <a:p>
            <a:r>
              <a:rPr lang="tr-TR" b="1" dirty="0">
                <a:solidFill>
                  <a:srgbClr val="00B050"/>
                </a:solidFill>
                <a:latin typeface="Times New Roman" panose="02020603050405020304" pitchFamily="18" charset="0"/>
                <a:cs typeface="Times New Roman" panose="02020603050405020304" pitchFamily="18" charset="0"/>
              </a:rPr>
              <a:t>Staj Bilgilendirme</a:t>
            </a:r>
            <a:br>
              <a:rPr lang="tr-TR" b="1" dirty="0">
                <a:solidFill>
                  <a:srgbClr val="00B050"/>
                </a:solidFill>
                <a:latin typeface="Times New Roman" panose="02020603050405020304" pitchFamily="18" charset="0"/>
                <a:cs typeface="Times New Roman" panose="02020603050405020304" pitchFamily="18" charset="0"/>
              </a:rPr>
            </a:br>
            <a:r>
              <a:rPr lang="tr-TR" b="1" dirty="0">
                <a:solidFill>
                  <a:srgbClr val="00B050"/>
                </a:solidFill>
                <a:latin typeface="Times New Roman" panose="02020603050405020304" pitchFamily="18" charset="0"/>
                <a:cs typeface="Times New Roman" panose="02020603050405020304" pitchFamily="18" charset="0"/>
              </a:rPr>
              <a:t>Toplantısı</a:t>
            </a:r>
          </a:p>
        </p:txBody>
      </p:sp>
      <p:pic>
        <p:nvPicPr>
          <p:cNvPr id="4" name="Resim 3"/>
          <p:cNvPicPr>
            <a:picLocks noChangeAspect="1"/>
          </p:cNvPicPr>
          <p:nvPr/>
        </p:nvPicPr>
        <p:blipFill>
          <a:blip r:embed="rId2"/>
          <a:stretch>
            <a:fillRect/>
          </a:stretch>
        </p:blipFill>
        <p:spPr>
          <a:xfrm>
            <a:off x="1" y="0"/>
            <a:ext cx="12192000" cy="2534970"/>
          </a:xfrm>
          <a:prstGeom prst="rect">
            <a:avLst/>
          </a:prstGeom>
        </p:spPr>
      </p:pic>
      <p:sp>
        <p:nvSpPr>
          <p:cNvPr id="5" name="Metin kutusu 4"/>
          <p:cNvSpPr txBox="1"/>
          <p:nvPr/>
        </p:nvSpPr>
        <p:spPr>
          <a:xfrm>
            <a:off x="2582091" y="5138057"/>
            <a:ext cx="7027818" cy="369332"/>
          </a:xfrm>
          <a:prstGeom prst="rect">
            <a:avLst/>
          </a:prstGeom>
          <a:noFill/>
        </p:spPr>
        <p:txBody>
          <a:bodyPr wrap="square" rtlCol="0">
            <a:spAutoFit/>
          </a:bodyPr>
          <a:lstStyle/>
          <a:p>
            <a:r>
              <a:rPr lang="tr-TR" b="1" dirty="0">
                <a:solidFill>
                  <a:srgbClr val="7030A0"/>
                </a:solidFill>
                <a:latin typeface="Times New Roman" panose="02020603050405020304" pitchFamily="18" charset="0"/>
                <a:cs typeface="Times New Roman" panose="02020603050405020304" pitchFamily="18" charset="0"/>
              </a:rPr>
              <a:t>Lütfen Sitemizde Bulunan Staj Açıklamalarını Dikkatlice Okuyunuz</a:t>
            </a:r>
            <a:r>
              <a:rPr lang="tr-TR" dirty="0">
                <a:solidFill>
                  <a:srgbClr val="7030A0"/>
                </a:solidFill>
                <a:latin typeface="Times New Roman" panose="02020603050405020304" pitchFamily="18" charset="0"/>
                <a:cs typeface="Times New Roman" panose="02020603050405020304" pitchFamily="18" charset="0"/>
              </a:rPr>
              <a:t>!</a:t>
            </a:r>
          </a:p>
        </p:txBody>
      </p:sp>
      <p:sp>
        <p:nvSpPr>
          <p:cNvPr id="6" name="Alt Başlık 4"/>
          <p:cNvSpPr txBox="1">
            <a:spLocks/>
          </p:cNvSpPr>
          <p:nvPr/>
        </p:nvSpPr>
        <p:spPr>
          <a:xfrm>
            <a:off x="0" y="6431948"/>
            <a:ext cx="6195848" cy="4260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solidFill>
                  <a:srgbClr val="0070C0"/>
                </a:solidFill>
                <a:latin typeface="Times New Roman" panose="02020603050405020304" pitchFamily="18" charset="0"/>
                <a:cs typeface="Times New Roman" panose="02020603050405020304" pitchFamily="18" charset="0"/>
              </a:rPr>
              <a:t>Makina Mühendisliği Bölümü Staj Komisyonu</a:t>
            </a:r>
          </a:p>
        </p:txBody>
      </p:sp>
    </p:spTree>
    <p:extLst>
      <p:ext uri="{BB962C8B-B14F-4D97-AF65-F5344CB8AC3E}">
        <p14:creationId xmlns:p14="http://schemas.microsoft.com/office/powerpoint/2010/main" val="312095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rgbClr val="00B0F0"/>
                </a:solidFill>
                <a:latin typeface="Times New Roman" panose="02020603050405020304" pitchFamily="18" charset="0"/>
                <a:cs typeface="Times New Roman" panose="02020603050405020304" pitchFamily="18" charset="0"/>
              </a:rPr>
              <a:t>Staj Tamamlama</a:t>
            </a:r>
            <a:endParaRPr lang="tr-TR" dirty="0">
              <a:solidFill>
                <a:srgbClr val="00B0F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Autofit/>
          </a:bodyPr>
          <a:lstStyle/>
          <a:p>
            <a:pPr algn="just"/>
            <a:r>
              <a:rPr lang="tr-TR" dirty="0">
                <a:latin typeface="Times New Roman" panose="02020603050405020304" pitchFamily="18" charset="0"/>
                <a:cs typeface="Times New Roman" panose="02020603050405020304" pitchFamily="18" charset="0"/>
              </a:rPr>
              <a:t>Stajınızın tamamlanabilmesi staj komisyonuna iletilmesi gereken evraklar</a:t>
            </a:r>
          </a:p>
          <a:p>
            <a:pPr algn="just"/>
            <a:r>
              <a:rPr lang="tr-TR" u="sng" dirty="0">
                <a:latin typeface="Times New Roman" panose="02020603050405020304" pitchFamily="18" charset="0"/>
                <a:cs typeface="Times New Roman" panose="02020603050405020304" pitchFamily="18" charset="0"/>
                <a:hlinkClick r:id="rId2"/>
              </a:rPr>
              <a:t>Staj raporu</a:t>
            </a:r>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Staj Değerlendirme Formu </a:t>
            </a:r>
            <a:r>
              <a:rPr lang="tr-TR" u="sng" dirty="0">
                <a:latin typeface="Times New Roman" panose="02020603050405020304" pitchFamily="18" charset="0"/>
                <a:cs typeface="Times New Roman" panose="02020603050405020304" pitchFamily="18" charset="0"/>
                <a:hlinkClick r:id="rId3"/>
              </a:rPr>
              <a:t>TR</a:t>
            </a:r>
            <a:r>
              <a:rPr lang="tr-TR" dirty="0">
                <a:latin typeface="Times New Roman" panose="02020603050405020304" pitchFamily="18" charset="0"/>
                <a:cs typeface="Times New Roman" panose="02020603050405020304" pitchFamily="18" charset="0"/>
              </a:rPr>
              <a:t> / </a:t>
            </a:r>
            <a:r>
              <a:rPr lang="tr-TR" u="sng" dirty="0">
                <a:latin typeface="Times New Roman" panose="02020603050405020304" pitchFamily="18" charset="0"/>
                <a:cs typeface="Times New Roman" panose="02020603050405020304" pitchFamily="18" charset="0"/>
                <a:hlinkClick r:id="rId4"/>
              </a:rPr>
              <a:t>EN</a:t>
            </a:r>
            <a:endParaRPr lang="tr-TR" dirty="0">
              <a:latin typeface="Times New Roman" panose="02020603050405020304" pitchFamily="18" charset="0"/>
              <a:cs typeface="Times New Roman" panose="02020603050405020304" pitchFamily="18" charset="0"/>
            </a:endParaRPr>
          </a:p>
        </p:txBody>
      </p:sp>
      <p:sp>
        <p:nvSpPr>
          <p:cNvPr id="4" name="Alt Başlık 4"/>
          <p:cNvSpPr txBox="1">
            <a:spLocks/>
          </p:cNvSpPr>
          <p:nvPr/>
        </p:nvSpPr>
        <p:spPr>
          <a:xfrm>
            <a:off x="0" y="6431948"/>
            <a:ext cx="6195848" cy="4260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solidFill>
                  <a:srgbClr val="0070C0"/>
                </a:solidFill>
                <a:latin typeface="Times New Roman" panose="02020603050405020304" pitchFamily="18" charset="0"/>
                <a:cs typeface="Times New Roman" panose="02020603050405020304" pitchFamily="18" charset="0"/>
              </a:rPr>
              <a:t>Makina Mühendisliği Bölümü Staj Komisyonu</a:t>
            </a:r>
          </a:p>
        </p:txBody>
      </p:sp>
      <p:sp>
        <p:nvSpPr>
          <p:cNvPr id="5" name="Slayt Numarası Yer Tutucusu 4"/>
          <p:cNvSpPr>
            <a:spLocks noGrp="1"/>
          </p:cNvSpPr>
          <p:nvPr>
            <p:ph type="sldNum" sz="quarter" idx="12"/>
          </p:nvPr>
        </p:nvSpPr>
        <p:spPr/>
        <p:txBody>
          <a:bodyPr/>
          <a:lstStyle/>
          <a:p>
            <a:fld id="{F3DC8E21-7495-41A4-8A37-568B401DF40F}" type="slidenum">
              <a:rPr lang="tr-TR" smtClean="0"/>
              <a:t>10</a:t>
            </a:fld>
            <a:endParaRPr lang="tr-TR"/>
          </a:p>
        </p:txBody>
      </p:sp>
    </p:spTree>
    <p:extLst>
      <p:ext uri="{BB962C8B-B14F-4D97-AF65-F5344CB8AC3E}">
        <p14:creationId xmlns:p14="http://schemas.microsoft.com/office/powerpoint/2010/main" val="293744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rgbClr val="00B0F0"/>
                </a:solidFill>
                <a:latin typeface="Times New Roman" panose="02020603050405020304" pitchFamily="18" charset="0"/>
                <a:cs typeface="Times New Roman" panose="02020603050405020304" pitchFamily="18" charset="0"/>
              </a:rPr>
              <a:t>Staj Raporu</a:t>
            </a:r>
            <a:endParaRPr lang="tr-TR" dirty="0">
              <a:solidFill>
                <a:srgbClr val="00B0F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599873"/>
            <a:ext cx="11065042" cy="4351338"/>
          </a:xfrm>
        </p:spPr>
        <p:txBody>
          <a:bodyPr>
            <a:noAutofit/>
          </a:bodyPr>
          <a:lstStyle/>
          <a:p>
            <a:pPr marL="0" indent="0" algn="just">
              <a:buNone/>
            </a:pPr>
            <a:r>
              <a:rPr lang="tr-TR" dirty="0">
                <a:latin typeface="Times New Roman" panose="02020603050405020304" pitchFamily="18" charset="0"/>
                <a:cs typeface="Times New Roman" panose="02020603050405020304" pitchFamily="18" charset="0"/>
              </a:rPr>
              <a:t>Staj raporu, bölüm web sayfasında yer alan boş formata uygun olarak hazırlanmalıdır.</a:t>
            </a:r>
          </a:p>
          <a:p>
            <a:pPr marL="0" indent="0" algn="just">
              <a:buNone/>
            </a:pPr>
            <a:r>
              <a:rPr lang="tr-TR" b="1" u="sng" dirty="0">
                <a:solidFill>
                  <a:srgbClr val="7030A0"/>
                </a:solidFill>
                <a:latin typeface="Times New Roman" panose="02020603050405020304" pitchFamily="18" charset="0"/>
                <a:cs typeface="Times New Roman" panose="02020603050405020304" pitchFamily="18" charset="0"/>
              </a:rPr>
              <a:t>Staj raporu gönderim şekli:</a:t>
            </a:r>
          </a:p>
          <a:p>
            <a:pPr marL="0" indent="0" algn="just">
              <a:buNone/>
            </a:pPr>
            <a:r>
              <a:rPr lang="tr-TR" dirty="0">
                <a:latin typeface="Times New Roman" panose="02020603050405020304" pitchFamily="18" charset="0"/>
                <a:cs typeface="Times New Roman" panose="02020603050405020304" pitchFamily="18" charset="0"/>
              </a:rPr>
              <a:t>Staj raporu dijital ortamda hazırlandıktan sonra .</a:t>
            </a:r>
            <a:r>
              <a:rPr lang="tr-TR" dirty="0" err="1">
                <a:latin typeface="Times New Roman" panose="02020603050405020304" pitchFamily="18" charset="0"/>
                <a:cs typeface="Times New Roman" panose="02020603050405020304" pitchFamily="18" charset="0"/>
              </a:rPr>
              <a:t>pdf</a:t>
            </a:r>
            <a:r>
              <a:rPr lang="tr-TR" dirty="0">
                <a:latin typeface="Times New Roman" panose="02020603050405020304" pitchFamily="18" charset="0"/>
                <a:cs typeface="Times New Roman" panose="02020603050405020304" pitchFamily="18" charset="0"/>
              </a:rPr>
              <a:t> dosyası olarak firmada ilgili/sorumlu kişiye eposta ile gönderilir. Firma yetkilisinin incelmesinden sonra staj raporlarının firma yetkilisi tarafından egemakmuhstaj@gmail.com adresine gönderilmesi gerekmektedir. Öğrenci tarafından gönderilen staj raporları dikkate alınmaz. Staj raporunun </a:t>
            </a:r>
            <a:r>
              <a:rPr lang="tr-TR" b="1" dirty="0">
                <a:latin typeface="Times New Roman" panose="02020603050405020304" pitchFamily="18" charset="0"/>
                <a:cs typeface="Times New Roman" panose="02020603050405020304" pitchFamily="18" charset="0"/>
              </a:rPr>
              <a:t>adsoyadStajNo.pdf</a:t>
            </a:r>
            <a:r>
              <a:rPr lang="tr-TR" dirty="0">
                <a:latin typeface="Times New Roman" panose="02020603050405020304" pitchFamily="18" charset="0"/>
                <a:cs typeface="Times New Roman" panose="02020603050405020304" pitchFamily="18" charset="0"/>
              </a:rPr>
              <a:t> olarak kayıt edilmesi ve e-posta ekinde gönderilmesi gerekmektedir.</a:t>
            </a:r>
          </a:p>
          <a:p>
            <a:pPr marL="0" indent="0" algn="just">
              <a:buNone/>
            </a:pPr>
            <a:r>
              <a:rPr lang="tr-TR" dirty="0">
                <a:latin typeface="Times New Roman" panose="02020603050405020304" pitchFamily="18" charset="0"/>
                <a:cs typeface="Times New Roman" panose="02020603050405020304" pitchFamily="18" charset="0"/>
              </a:rPr>
              <a:t> </a:t>
            </a:r>
          </a:p>
        </p:txBody>
      </p:sp>
      <p:sp>
        <p:nvSpPr>
          <p:cNvPr id="4" name="Alt Başlık 4"/>
          <p:cNvSpPr txBox="1">
            <a:spLocks/>
          </p:cNvSpPr>
          <p:nvPr/>
        </p:nvSpPr>
        <p:spPr>
          <a:xfrm>
            <a:off x="0" y="6431948"/>
            <a:ext cx="6195848" cy="4260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solidFill>
                  <a:srgbClr val="0070C0"/>
                </a:solidFill>
                <a:latin typeface="Times New Roman" panose="02020603050405020304" pitchFamily="18" charset="0"/>
                <a:cs typeface="Times New Roman" panose="02020603050405020304" pitchFamily="18" charset="0"/>
              </a:rPr>
              <a:t>Makina Mühendisliği Bölümü Staj Komisyonu</a:t>
            </a:r>
          </a:p>
        </p:txBody>
      </p:sp>
      <p:sp>
        <p:nvSpPr>
          <p:cNvPr id="5" name="Slayt Numarası Yer Tutucusu 4"/>
          <p:cNvSpPr>
            <a:spLocks noGrp="1"/>
          </p:cNvSpPr>
          <p:nvPr>
            <p:ph type="sldNum" sz="quarter" idx="12"/>
          </p:nvPr>
        </p:nvSpPr>
        <p:spPr/>
        <p:txBody>
          <a:bodyPr/>
          <a:lstStyle/>
          <a:p>
            <a:fld id="{F3DC8E21-7495-41A4-8A37-568B401DF40F}" type="slidenum">
              <a:rPr lang="tr-TR" smtClean="0"/>
              <a:t>11</a:t>
            </a:fld>
            <a:endParaRPr lang="tr-TR"/>
          </a:p>
        </p:txBody>
      </p:sp>
    </p:spTree>
    <p:extLst>
      <p:ext uri="{BB962C8B-B14F-4D97-AF65-F5344CB8AC3E}">
        <p14:creationId xmlns:p14="http://schemas.microsoft.com/office/powerpoint/2010/main" val="322111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rgbClr val="00B0F0"/>
                </a:solidFill>
                <a:latin typeface="Times New Roman" panose="02020603050405020304" pitchFamily="18" charset="0"/>
                <a:cs typeface="Times New Roman" panose="02020603050405020304" pitchFamily="18" charset="0"/>
              </a:rPr>
              <a:t>Staj Raporu</a:t>
            </a:r>
            <a:endParaRPr lang="tr-TR" dirty="0">
              <a:solidFill>
                <a:srgbClr val="00B0F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Autofit/>
          </a:bodyPr>
          <a:lstStyle/>
          <a:p>
            <a:pPr marL="0" indent="0" algn="just">
              <a:buNone/>
            </a:pPr>
            <a:r>
              <a:rPr lang="tr-TR" u="sng" dirty="0">
                <a:latin typeface="Times New Roman" panose="02020603050405020304" pitchFamily="18" charset="0"/>
                <a:cs typeface="Times New Roman" panose="02020603050405020304" pitchFamily="18" charset="0"/>
              </a:rPr>
              <a:t>Staj raporunun firma yetkilisi tarafından Staj Komisyonuna iletilmesinden/takibinden öğrenci sorumludur.</a:t>
            </a:r>
          </a:p>
          <a:p>
            <a:pPr marL="0" indent="0" algn="just">
              <a:buNone/>
            </a:pPr>
            <a:r>
              <a:rPr lang="tr-TR" dirty="0">
                <a:latin typeface="Times New Roman" panose="02020603050405020304" pitchFamily="18" charset="0"/>
                <a:cs typeface="Times New Roman" panose="02020603050405020304" pitchFamily="18" charset="0"/>
              </a:rPr>
              <a:t> </a:t>
            </a:r>
          </a:p>
          <a:p>
            <a:pPr marL="0" indent="0" algn="just">
              <a:buNone/>
            </a:pPr>
            <a:r>
              <a:rPr lang="tr-TR" dirty="0">
                <a:latin typeface="Times New Roman" panose="02020603050405020304" pitchFamily="18" charset="0"/>
                <a:cs typeface="Times New Roman" panose="02020603050405020304" pitchFamily="18" charset="0"/>
              </a:rPr>
              <a:t>Staj raporunun son teslim tarihi eylül ayının son iş günüdür. Staj </a:t>
            </a:r>
            <a:r>
              <a:rPr lang="tr-TR" dirty="0" err="1">
                <a:latin typeface="Times New Roman" panose="02020603050405020304" pitchFamily="18" charset="0"/>
                <a:cs typeface="Times New Roman" panose="02020603050405020304" pitchFamily="18" charset="0"/>
              </a:rPr>
              <a:t>komisyonu’na</a:t>
            </a:r>
            <a:r>
              <a:rPr lang="tr-TR" dirty="0">
                <a:latin typeface="Times New Roman" panose="02020603050405020304" pitchFamily="18" charset="0"/>
                <a:cs typeface="Times New Roman" panose="02020603050405020304" pitchFamily="18" charset="0"/>
              </a:rPr>
              <a:t> ulaşan staj raporlarının listesi ekim ayının son haftasında ilan edilecektir. </a:t>
            </a:r>
            <a:r>
              <a:rPr lang="tr-TR" u="sng" dirty="0">
                <a:latin typeface="Times New Roman" panose="02020603050405020304" pitchFamily="18" charset="0"/>
                <a:cs typeface="Times New Roman" panose="02020603050405020304" pitchFamily="18" charset="0"/>
              </a:rPr>
              <a:t>Staj komisyonuna ulaşmamış staj raporlarının takibi öğrencinin sorumluluğundadır.</a:t>
            </a:r>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 </a:t>
            </a:r>
          </a:p>
          <a:p>
            <a:pPr marL="0" indent="0" algn="just">
              <a:buNone/>
            </a:pPr>
            <a:endParaRPr lang="tr-TR" dirty="0">
              <a:latin typeface="Times New Roman" panose="02020603050405020304" pitchFamily="18" charset="0"/>
              <a:cs typeface="Times New Roman" panose="02020603050405020304" pitchFamily="18" charset="0"/>
            </a:endParaRPr>
          </a:p>
        </p:txBody>
      </p:sp>
      <p:sp>
        <p:nvSpPr>
          <p:cNvPr id="4" name="Alt Başlık 4"/>
          <p:cNvSpPr txBox="1">
            <a:spLocks/>
          </p:cNvSpPr>
          <p:nvPr/>
        </p:nvSpPr>
        <p:spPr>
          <a:xfrm>
            <a:off x="0" y="6431948"/>
            <a:ext cx="6195848" cy="4260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solidFill>
                  <a:srgbClr val="0070C0"/>
                </a:solidFill>
                <a:latin typeface="Times New Roman" panose="02020603050405020304" pitchFamily="18" charset="0"/>
                <a:cs typeface="Times New Roman" panose="02020603050405020304" pitchFamily="18" charset="0"/>
              </a:rPr>
              <a:t>Makina Mühendisliği Bölümü Staj Komisyonu</a:t>
            </a:r>
          </a:p>
        </p:txBody>
      </p:sp>
      <p:sp>
        <p:nvSpPr>
          <p:cNvPr id="5" name="Slayt Numarası Yer Tutucusu 4"/>
          <p:cNvSpPr>
            <a:spLocks noGrp="1"/>
          </p:cNvSpPr>
          <p:nvPr>
            <p:ph type="sldNum" sz="quarter" idx="12"/>
          </p:nvPr>
        </p:nvSpPr>
        <p:spPr/>
        <p:txBody>
          <a:bodyPr/>
          <a:lstStyle/>
          <a:p>
            <a:fld id="{F3DC8E21-7495-41A4-8A37-568B401DF40F}" type="slidenum">
              <a:rPr lang="tr-TR" smtClean="0"/>
              <a:t>12</a:t>
            </a:fld>
            <a:endParaRPr lang="tr-TR"/>
          </a:p>
        </p:txBody>
      </p:sp>
    </p:spTree>
    <p:extLst>
      <p:ext uri="{BB962C8B-B14F-4D97-AF65-F5344CB8AC3E}">
        <p14:creationId xmlns:p14="http://schemas.microsoft.com/office/powerpoint/2010/main" val="3013881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rgbClr val="00B0F0"/>
                </a:solidFill>
                <a:latin typeface="Times New Roman" panose="02020603050405020304" pitchFamily="18" charset="0"/>
                <a:cs typeface="Times New Roman" panose="02020603050405020304" pitchFamily="18" charset="0"/>
              </a:rPr>
              <a:t>Staj Değerlendirme Formu</a:t>
            </a:r>
            <a:endParaRPr lang="tr-TR" dirty="0">
              <a:solidFill>
                <a:srgbClr val="00B0F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Autofit/>
          </a:bodyPr>
          <a:lstStyle/>
          <a:p>
            <a:pPr marL="0" indent="0">
              <a:buNone/>
            </a:pPr>
            <a:r>
              <a:rPr lang="tr-TR" dirty="0">
                <a:latin typeface="Times New Roman" panose="02020603050405020304" pitchFamily="18" charset="0"/>
                <a:cs typeface="Times New Roman" panose="02020603050405020304" pitchFamily="18" charset="0"/>
              </a:rPr>
              <a:t>Staj değerlendirme formu bölüm web sayfasından indirilmeli ve firma yetkilisine boş olarak teslim edilmelidir. Staj değerlendirme formu firma yetkilisi tarafından doldurulmalı, ıslak imzalanmalı ve kapalı bir zarf ile öğrenciye teslim edilmelidir. Staj değerlendirme formundaki ilgili tüm alanlar firma yetkilileri tarafından imzalanmalıdır. Staj değerlendirme formu staj komisyonu yetkililerine teslim edilmelidir.  </a:t>
            </a:r>
          </a:p>
        </p:txBody>
      </p:sp>
      <p:sp>
        <p:nvSpPr>
          <p:cNvPr id="4" name="Alt Başlık 4"/>
          <p:cNvSpPr txBox="1">
            <a:spLocks/>
          </p:cNvSpPr>
          <p:nvPr/>
        </p:nvSpPr>
        <p:spPr>
          <a:xfrm>
            <a:off x="0" y="6431948"/>
            <a:ext cx="6195848" cy="4260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solidFill>
                  <a:srgbClr val="0070C0"/>
                </a:solidFill>
                <a:latin typeface="Times New Roman" panose="02020603050405020304" pitchFamily="18" charset="0"/>
                <a:cs typeface="Times New Roman" panose="02020603050405020304" pitchFamily="18" charset="0"/>
              </a:rPr>
              <a:t>Makina Mühendisliği Bölümü Staj Komisyonu</a:t>
            </a:r>
          </a:p>
        </p:txBody>
      </p:sp>
      <p:sp>
        <p:nvSpPr>
          <p:cNvPr id="5" name="Slayt Numarası Yer Tutucusu 4"/>
          <p:cNvSpPr>
            <a:spLocks noGrp="1"/>
          </p:cNvSpPr>
          <p:nvPr>
            <p:ph type="sldNum" sz="quarter" idx="12"/>
          </p:nvPr>
        </p:nvSpPr>
        <p:spPr/>
        <p:txBody>
          <a:bodyPr/>
          <a:lstStyle/>
          <a:p>
            <a:fld id="{F3DC8E21-7495-41A4-8A37-568B401DF40F}" type="slidenum">
              <a:rPr lang="tr-TR" smtClean="0"/>
              <a:t>13</a:t>
            </a:fld>
            <a:endParaRPr lang="tr-TR"/>
          </a:p>
        </p:txBody>
      </p:sp>
    </p:spTree>
    <p:extLst>
      <p:ext uri="{BB962C8B-B14F-4D97-AF65-F5344CB8AC3E}">
        <p14:creationId xmlns:p14="http://schemas.microsoft.com/office/powerpoint/2010/main" val="916691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lnSpc>
                <a:spcPct val="107000"/>
              </a:lnSpc>
              <a:spcAft>
                <a:spcPts val="0"/>
              </a:spcAft>
            </a:pPr>
            <a:r>
              <a:rPr lang="tr-TR" b="1" u="sng"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Yabancı Ülkelerde Staj</a:t>
            </a:r>
            <a:endParaRPr lang="tr-TR"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İçerik Yer Tutucusu 2"/>
          <p:cNvSpPr>
            <a:spLocks noGrp="1"/>
          </p:cNvSpPr>
          <p:nvPr>
            <p:ph idx="1"/>
          </p:nvPr>
        </p:nvSpPr>
        <p:spPr/>
        <p:txBody>
          <a:bodyPr>
            <a:noAutofit/>
          </a:bodyPr>
          <a:lstStyle/>
          <a:p>
            <a:pPr lvl="0" algn="just"/>
            <a:r>
              <a:rPr lang="tr-TR" dirty="0">
                <a:latin typeface="Times New Roman" panose="02020603050405020304" pitchFamily="18" charset="0"/>
                <a:cs typeface="Times New Roman" panose="02020603050405020304" pitchFamily="18" charset="0"/>
              </a:rPr>
              <a:t>Yabancı ülkelerde staj yapacak öğrenciler staj öncesinde bilgi/dilekçe vermek zorunda değildir.</a:t>
            </a:r>
          </a:p>
          <a:p>
            <a:pPr lvl="0" algn="just"/>
            <a:r>
              <a:rPr lang="tr-TR" dirty="0">
                <a:latin typeface="Times New Roman" panose="02020603050405020304" pitchFamily="18" charset="0"/>
                <a:cs typeface="Times New Roman" panose="02020603050405020304" pitchFamily="18" charset="0"/>
              </a:rPr>
              <a:t>Yabancı Ülkelerde yapılacak staj için sigorta uygulaması yoktur.</a:t>
            </a:r>
          </a:p>
          <a:p>
            <a:pPr lvl="0" algn="just"/>
            <a:r>
              <a:rPr lang="tr-TR" dirty="0">
                <a:latin typeface="Times New Roman" panose="02020603050405020304" pitchFamily="18" charset="0"/>
                <a:cs typeface="Times New Roman" panose="02020603050405020304" pitchFamily="18" charset="0"/>
              </a:rPr>
              <a:t>Staj raporu ve Staj Değerlendirme Formu Türkçe veya İngilizce düzenlenmiş olabilir.</a:t>
            </a:r>
          </a:p>
          <a:p>
            <a:pPr lvl="0" algn="just"/>
            <a:r>
              <a:rPr lang="tr-TR" dirty="0">
                <a:latin typeface="Times New Roman" panose="02020603050405020304" pitchFamily="18" charset="0"/>
                <a:cs typeface="Times New Roman" panose="02020603050405020304" pitchFamily="18" charset="0"/>
              </a:rPr>
              <a:t>Yabancı ülkelerde yapılan staj için staj raporu dijital olarak gönderilebileceği gibi istenirse basılı olarak da düzenlenebilir.</a:t>
            </a:r>
          </a:p>
        </p:txBody>
      </p:sp>
      <p:sp>
        <p:nvSpPr>
          <p:cNvPr id="4" name="Alt Başlık 4"/>
          <p:cNvSpPr txBox="1">
            <a:spLocks/>
          </p:cNvSpPr>
          <p:nvPr/>
        </p:nvSpPr>
        <p:spPr>
          <a:xfrm>
            <a:off x="0" y="6431948"/>
            <a:ext cx="6195848" cy="4260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solidFill>
                  <a:srgbClr val="0070C0"/>
                </a:solidFill>
                <a:latin typeface="Times New Roman" panose="02020603050405020304" pitchFamily="18" charset="0"/>
                <a:cs typeface="Times New Roman" panose="02020603050405020304" pitchFamily="18" charset="0"/>
              </a:rPr>
              <a:t>Makina Mühendisliği Bölümü Staj Komisyonu</a:t>
            </a:r>
          </a:p>
        </p:txBody>
      </p:sp>
      <p:sp>
        <p:nvSpPr>
          <p:cNvPr id="5" name="Slayt Numarası Yer Tutucusu 4"/>
          <p:cNvSpPr>
            <a:spLocks noGrp="1"/>
          </p:cNvSpPr>
          <p:nvPr>
            <p:ph type="sldNum" sz="quarter" idx="12"/>
          </p:nvPr>
        </p:nvSpPr>
        <p:spPr/>
        <p:txBody>
          <a:bodyPr/>
          <a:lstStyle/>
          <a:p>
            <a:fld id="{F3DC8E21-7495-41A4-8A37-568B401DF40F}" type="slidenum">
              <a:rPr lang="tr-TR" smtClean="0"/>
              <a:t>14</a:t>
            </a:fld>
            <a:endParaRPr lang="tr-TR"/>
          </a:p>
        </p:txBody>
      </p:sp>
    </p:spTree>
    <p:extLst>
      <p:ext uri="{BB962C8B-B14F-4D97-AF65-F5344CB8AC3E}">
        <p14:creationId xmlns:p14="http://schemas.microsoft.com/office/powerpoint/2010/main" val="3605132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rgbClr val="00B0F0"/>
                </a:solidFill>
                <a:latin typeface="Times New Roman" panose="02020603050405020304" pitchFamily="18" charset="0"/>
                <a:cs typeface="Times New Roman" panose="02020603050405020304" pitchFamily="18" charset="0"/>
              </a:rPr>
              <a:t>Sıkça Sorulan </a:t>
            </a:r>
            <a:r>
              <a:rPr lang="tr-TR" b="1" u="sng" dirty="0" err="1">
                <a:solidFill>
                  <a:srgbClr val="00B0F0"/>
                </a:solidFill>
                <a:latin typeface="Times New Roman" panose="02020603050405020304" pitchFamily="18" charset="0"/>
                <a:cs typeface="Times New Roman" panose="02020603050405020304" pitchFamily="18" charset="0"/>
              </a:rPr>
              <a:t>Sorular’a</a:t>
            </a:r>
            <a:r>
              <a:rPr lang="tr-TR" b="1" u="sng" dirty="0">
                <a:solidFill>
                  <a:srgbClr val="00B0F0"/>
                </a:solidFill>
                <a:latin typeface="Times New Roman" panose="02020603050405020304" pitchFamily="18" charset="0"/>
                <a:cs typeface="Times New Roman" panose="02020603050405020304" pitchFamily="18" charset="0"/>
              </a:rPr>
              <a:t> Cevaplar:</a:t>
            </a:r>
            <a:endParaRPr lang="tr-TR" dirty="0">
              <a:solidFill>
                <a:srgbClr val="00B0F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Autofit/>
          </a:bodyPr>
          <a:lstStyle/>
          <a:p>
            <a:pPr lvl="0" algn="just"/>
            <a:r>
              <a:rPr lang="tr-TR" u="sng" dirty="0">
                <a:latin typeface="Times New Roman" panose="02020603050405020304" pitchFamily="18" charset="0"/>
                <a:cs typeface="Times New Roman" panose="02020603050405020304" pitchFamily="18" charset="0"/>
                <a:hlinkClick r:id="rId2"/>
              </a:rPr>
              <a:t>Staj 1</a:t>
            </a:r>
            <a:r>
              <a:rPr lang="tr-TR" dirty="0">
                <a:latin typeface="Times New Roman" panose="02020603050405020304" pitchFamily="18" charset="0"/>
                <a:cs typeface="Times New Roman" panose="02020603050405020304" pitchFamily="18" charset="0"/>
                <a:hlinkClick r:id="rId2"/>
              </a:rPr>
              <a:t> </a:t>
            </a:r>
            <a:r>
              <a:rPr lang="tr-TR" dirty="0">
                <a:latin typeface="Times New Roman" panose="02020603050405020304" pitchFamily="18" charset="0"/>
                <a:cs typeface="Times New Roman" panose="02020603050405020304" pitchFamily="18" charset="0"/>
              </a:rPr>
              <a:t>ve </a:t>
            </a:r>
            <a:r>
              <a:rPr lang="tr-TR" u="sng" dirty="0">
                <a:latin typeface="Times New Roman" panose="02020603050405020304" pitchFamily="18" charset="0"/>
                <a:cs typeface="Times New Roman" panose="02020603050405020304" pitchFamily="18" charset="0"/>
                <a:hlinkClick r:id="rId3"/>
              </a:rPr>
              <a:t>Staj 2</a:t>
            </a:r>
            <a:r>
              <a:rPr lang="tr-TR" dirty="0">
                <a:latin typeface="Times New Roman" panose="02020603050405020304" pitchFamily="18" charset="0"/>
                <a:cs typeface="Times New Roman" panose="02020603050405020304" pitchFamily="18" charset="0"/>
                <a:hlinkClick r:id="rId3"/>
              </a:rPr>
              <a:t> </a:t>
            </a:r>
            <a:r>
              <a:rPr lang="tr-TR" dirty="0">
                <a:latin typeface="Times New Roman" panose="02020603050405020304" pitchFamily="18" charset="0"/>
                <a:cs typeface="Times New Roman" panose="02020603050405020304" pitchFamily="18" charset="0"/>
              </a:rPr>
              <a:t>içerikleri sitemizde bulunmaktadır.</a:t>
            </a:r>
          </a:p>
          <a:p>
            <a:pPr lvl="0" algn="just"/>
            <a:r>
              <a:rPr lang="tr-TR" dirty="0">
                <a:latin typeface="Times New Roman" panose="02020603050405020304" pitchFamily="18" charset="0"/>
                <a:cs typeface="Times New Roman" panose="02020603050405020304" pitchFamily="18" charset="0"/>
              </a:rPr>
              <a:t>Stajlar eğitim öğretim dönemi ve yaz okulu ile çakışamaz.</a:t>
            </a:r>
          </a:p>
          <a:p>
            <a:pPr lvl="0" algn="just"/>
            <a:r>
              <a:rPr lang="tr-TR" dirty="0">
                <a:latin typeface="Times New Roman" panose="02020603050405020304" pitchFamily="18" charset="0"/>
                <a:cs typeface="Times New Roman" panose="02020603050405020304" pitchFamily="18" charset="0"/>
              </a:rPr>
              <a:t>Yapılacak stajlar final sınavları ile çakışmamalıdır. Bütünleme sınavları ile çakışma olması durumunda bütünleme sınav günleri için firmadan izin alınmalı ve bu durumda eksik kalan günler için staj süresi tamamlanmalıdır.</a:t>
            </a:r>
          </a:p>
          <a:p>
            <a:pPr lvl="0" algn="just"/>
            <a:r>
              <a:rPr lang="tr-TR" dirty="0">
                <a:latin typeface="Times New Roman" panose="02020603050405020304" pitchFamily="18" charset="0"/>
                <a:cs typeface="Times New Roman" panose="02020603050405020304" pitchFamily="18" charset="0"/>
              </a:rPr>
              <a:t>Staj süresi 20 iş günüdür. Bayram vb. durumlarda eksik kalan günler tamamlanmalıdır. </a:t>
            </a:r>
          </a:p>
        </p:txBody>
      </p:sp>
      <p:sp>
        <p:nvSpPr>
          <p:cNvPr id="4" name="Alt Başlık 4"/>
          <p:cNvSpPr txBox="1">
            <a:spLocks/>
          </p:cNvSpPr>
          <p:nvPr/>
        </p:nvSpPr>
        <p:spPr>
          <a:xfrm>
            <a:off x="0" y="6431948"/>
            <a:ext cx="6195848" cy="4260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solidFill>
                  <a:srgbClr val="0070C0"/>
                </a:solidFill>
                <a:latin typeface="Times New Roman" panose="02020603050405020304" pitchFamily="18" charset="0"/>
                <a:cs typeface="Times New Roman" panose="02020603050405020304" pitchFamily="18" charset="0"/>
              </a:rPr>
              <a:t>Makina Mühendisliği Bölümü Staj Komisyonu</a:t>
            </a:r>
          </a:p>
        </p:txBody>
      </p:sp>
      <p:sp>
        <p:nvSpPr>
          <p:cNvPr id="5" name="Slayt Numarası Yer Tutucusu 4"/>
          <p:cNvSpPr>
            <a:spLocks noGrp="1"/>
          </p:cNvSpPr>
          <p:nvPr>
            <p:ph type="sldNum" sz="quarter" idx="12"/>
          </p:nvPr>
        </p:nvSpPr>
        <p:spPr/>
        <p:txBody>
          <a:bodyPr/>
          <a:lstStyle/>
          <a:p>
            <a:fld id="{F3DC8E21-7495-41A4-8A37-568B401DF40F}" type="slidenum">
              <a:rPr lang="tr-TR" smtClean="0"/>
              <a:t>15</a:t>
            </a:fld>
            <a:endParaRPr lang="tr-TR"/>
          </a:p>
        </p:txBody>
      </p:sp>
    </p:spTree>
    <p:extLst>
      <p:ext uri="{BB962C8B-B14F-4D97-AF65-F5344CB8AC3E}">
        <p14:creationId xmlns:p14="http://schemas.microsoft.com/office/powerpoint/2010/main" val="2641582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rgbClr val="00B0F0"/>
                </a:solidFill>
                <a:latin typeface="Times New Roman" panose="02020603050405020304" pitchFamily="18" charset="0"/>
                <a:cs typeface="Times New Roman" panose="02020603050405020304" pitchFamily="18" charset="0"/>
              </a:rPr>
              <a:t>Sıkça Sorulan </a:t>
            </a:r>
            <a:r>
              <a:rPr lang="tr-TR" b="1" u="sng" dirty="0" err="1">
                <a:solidFill>
                  <a:srgbClr val="00B0F0"/>
                </a:solidFill>
                <a:latin typeface="Times New Roman" panose="02020603050405020304" pitchFamily="18" charset="0"/>
                <a:cs typeface="Times New Roman" panose="02020603050405020304" pitchFamily="18" charset="0"/>
              </a:rPr>
              <a:t>Sorular’a</a:t>
            </a:r>
            <a:r>
              <a:rPr lang="tr-TR" b="1" u="sng" dirty="0">
                <a:solidFill>
                  <a:srgbClr val="00B0F0"/>
                </a:solidFill>
                <a:latin typeface="Times New Roman" panose="02020603050405020304" pitchFamily="18" charset="0"/>
                <a:cs typeface="Times New Roman" panose="02020603050405020304" pitchFamily="18" charset="0"/>
              </a:rPr>
              <a:t> Cevaplar:</a:t>
            </a:r>
            <a:endParaRPr lang="tr-TR" dirty="0">
              <a:solidFill>
                <a:srgbClr val="00B0F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05726" y="1469164"/>
            <a:ext cx="11353800" cy="4351338"/>
          </a:xfrm>
        </p:spPr>
        <p:txBody>
          <a:bodyPr>
            <a:noAutofit/>
          </a:bodyPr>
          <a:lstStyle/>
          <a:p>
            <a:pPr algn="just"/>
            <a:r>
              <a:rPr lang="tr-TR" dirty="0">
                <a:latin typeface="Times New Roman" panose="02020603050405020304" pitchFamily="18" charset="0"/>
                <a:cs typeface="Times New Roman" panose="02020603050405020304" pitchFamily="18" charset="0"/>
              </a:rPr>
              <a:t>Staj değerlendirme formunda ilgili alana 20 iş günü staj yapılmış olduğu belirtilmiş olmalıdır.</a:t>
            </a:r>
          </a:p>
          <a:p>
            <a:pPr lvl="0" algn="just"/>
            <a:r>
              <a:rPr lang="tr-TR" dirty="0">
                <a:latin typeface="Times New Roman" panose="02020603050405020304" pitchFamily="18" charset="0"/>
                <a:cs typeface="Times New Roman" panose="02020603050405020304" pitchFamily="18" charset="0"/>
              </a:rPr>
              <a:t>Başlanmış bir stajın iptal edilmesi mümkün değildir. Başlatılan staj tamamlanmak zorundadır.</a:t>
            </a:r>
          </a:p>
          <a:p>
            <a:pPr lvl="0" algn="just"/>
            <a:r>
              <a:rPr lang="tr-TR" dirty="0">
                <a:latin typeface="Times New Roman" panose="02020603050405020304" pitchFamily="18" charset="0"/>
                <a:cs typeface="Times New Roman" panose="02020603050405020304" pitchFamily="18" charset="0"/>
              </a:rPr>
              <a:t>Bir yaz döneminde hem Staj-1 hem Staj-2 yapılabilir.</a:t>
            </a:r>
          </a:p>
          <a:p>
            <a:pPr lvl="0" algn="just"/>
            <a:r>
              <a:rPr lang="tr-TR" dirty="0">
                <a:latin typeface="Times New Roman" panose="02020603050405020304" pitchFamily="18" charset="0"/>
                <a:cs typeface="Times New Roman" panose="02020603050405020304" pitchFamily="18" charset="0"/>
              </a:rPr>
              <a:t>Staj-1 ve Staj-2 aynı firmada yapılabilir.</a:t>
            </a:r>
          </a:p>
          <a:p>
            <a:pPr lvl="0" algn="just"/>
            <a:r>
              <a:rPr lang="tr-TR" dirty="0">
                <a:latin typeface="Times New Roman" panose="02020603050405020304" pitchFamily="18" charset="0"/>
                <a:cs typeface="Times New Roman" panose="02020603050405020304" pitchFamily="18" charset="0"/>
              </a:rPr>
              <a:t>Staj yapılacak firmada en az bir makine mühendisi olmalıdır.</a:t>
            </a:r>
          </a:p>
        </p:txBody>
      </p:sp>
      <p:sp>
        <p:nvSpPr>
          <p:cNvPr id="4" name="Alt Başlık 4"/>
          <p:cNvSpPr txBox="1">
            <a:spLocks/>
          </p:cNvSpPr>
          <p:nvPr/>
        </p:nvSpPr>
        <p:spPr>
          <a:xfrm>
            <a:off x="0" y="6431948"/>
            <a:ext cx="6195848" cy="4260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solidFill>
                  <a:srgbClr val="0070C0"/>
                </a:solidFill>
                <a:latin typeface="Times New Roman" panose="02020603050405020304" pitchFamily="18" charset="0"/>
                <a:cs typeface="Times New Roman" panose="02020603050405020304" pitchFamily="18" charset="0"/>
              </a:rPr>
              <a:t>Makina Mühendisliği Bölümü Staj Komisyonu</a:t>
            </a:r>
          </a:p>
        </p:txBody>
      </p:sp>
      <p:sp>
        <p:nvSpPr>
          <p:cNvPr id="5" name="Slayt Numarası Yer Tutucusu 4"/>
          <p:cNvSpPr>
            <a:spLocks noGrp="1"/>
          </p:cNvSpPr>
          <p:nvPr>
            <p:ph type="sldNum" sz="quarter" idx="12"/>
          </p:nvPr>
        </p:nvSpPr>
        <p:spPr/>
        <p:txBody>
          <a:bodyPr/>
          <a:lstStyle/>
          <a:p>
            <a:fld id="{F3DC8E21-7495-41A4-8A37-568B401DF40F}" type="slidenum">
              <a:rPr lang="tr-TR" smtClean="0"/>
              <a:t>16</a:t>
            </a:fld>
            <a:endParaRPr lang="tr-TR"/>
          </a:p>
        </p:txBody>
      </p:sp>
    </p:spTree>
    <p:extLst>
      <p:ext uri="{BB962C8B-B14F-4D97-AF65-F5344CB8AC3E}">
        <p14:creationId xmlns:p14="http://schemas.microsoft.com/office/powerpoint/2010/main" val="2197464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rgbClr val="00B0F0"/>
                </a:solidFill>
                <a:latin typeface="Times New Roman" panose="02020603050405020304" pitchFamily="18" charset="0"/>
                <a:cs typeface="Times New Roman" panose="02020603050405020304" pitchFamily="18" charset="0"/>
              </a:rPr>
              <a:t>Sıkça Sorulan </a:t>
            </a:r>
            <a:r>
              <a:rPr lang="tr-TR" b="1" u="sng" dirty="0" err="1">
                <a:solidFill>
                  <a:srgbClr val="00B0F0"/>
                </a:solidFill>
                <a:latin typeface="Times New Roman" panose="02020603050405020304" pitchFamily="18" charset="0"/>
                <a:cs typeface="Times New Roman" panose="02020603050405020304" pitchFamily="18" charset="0"/>
              </a:rPr>
              <a:t>Sorular’a</a:t>
            </a:r>
            <a:r>
              <a:rPr lang="tr-TR" b="1" u="sng" dirty="0">
                <a:solidFill>
                  <a:srgbClr val="00B0F0"/>
                </a:solidFill>
                <a:latin typeface="Times New Roman" panose="02020603050405020304" pitchFamily="18" charset="0"/>
                <a:cs typeface="Times New Roman" panose="02020603050405020304" pitchFamily="18" charset="0"/>
              </a:rPr>
              <a:t> Cevaplar:</a:t>
            </a:r>
            <a:endParaRPr lang="tr-TR" dirty="0">
              <a:solidFill>
                <a:srgbClr val="00B0F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05726" y="1469164"/>
            <a:ext cx="11353800" cy="4351338"/>
          </a:xfrm>
        </p:spPr>
        <p:txBody>
          <a:bodyPr>
            <a:noAutofit/>
          </a:bodyPr>
          <a:lstStyle/>
          <a:p>
            <a:pPr lvl="0" algn="just"/>
            <a:r>
              <a:rPr lang="tr-TR" dirty="0">
                <a:latin typeface="Times New Roman" panose="02020603050405020304" pitchFamily="18" charset="0"/>
                <a:cs typeface="Times New Roman" panose="02020603050405020304" pitchFamily="18" charset="0"/>
              </a:rPr>
              <a:t>Staj değerlendirme formunun üzerinde mutlaka firma kaşesi ve yetkili kişinin imzası olmalıdır.</a:t>
            </a:r>
          </a:p>
          <a:p>
            <a:pPr lvl="0" algn="just"/>
            <a:r>
              <a:rPr lang="tr-TR" dirty="0">
                <a:latin typeface="Times New Roman" panose="02020603050405020304" pitchFamily="18" charset="0"/>
                <a:cs typeface="Times New Roman" panose="02020603050405020304" pitchFamily="18" charset="0"/>
              </a:rPr>
              <a:t>Staja başlamadan önce firmaya verilmesi gereken “SGK sigorta belgesi” Dekanlık tarafından hazırlanmakta e-devlet üzerinden kontrol edilebilmektedir.</a:t>
            </a:r>
          </a:p>
          <a:p>
            <a:pPr marL="0" lvl="0" indent="0">
              <a:buNone/>
            </a:pPr>
            <a:endParaRPr lang="tr-TR" dirty="0">
              <a:latin typeface="Times New Roman" panose="02020603050405020304" pitchFamily="18" charset="0"/>
              <a:cs typeface="Times New Roman" panose="02020603050405020304" pitchFamily="18" charset="0"/>
            </a:endParaRPr>
          </a:p>
        </p:txBody>
      </p:sp>
      <p:sp>
        <p:nvSpPr>
          <p:cNvPr id="5" name="Alt Başlık 4"/>
          <p:cNvSpPr txBox="1">
            <a:spLocks/>
          </p:cNvSpPr>
          <p:nvPr/>
        </p:nvSpPr>
        <p:spPr>
          <a:xfrm>
            <a:off x="0" y="6431948"/>
            <a:ext cx="6195848" cy="4260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solidFill>
                  <a:srgbClr val="0070C0"/>
                </a:solidFill>
                <a:latin typeface="Times New Roman" panose="02020603050405020304" pitchFamily="18" charset="0"/>
                <a:cs typeface="Times New Roman" panose="02020603050405020304" pitchFamily="18" charset="0"/>
              </a:rPr>
              <a:t>Makina Mühendisliği Bölümü Staj Komisyonu</a:t>
            </a:r>
          </a:p>
        </p:txBody>
      </p:sp>
      <p:sp>
        <p:nvSpPr>
          <p:cNvPr id="6" name="Slayt Numarası Yer Tutucusu 5"/>
          <p:cNvSpPr>
            <a:spLocks noGrp="1"/>
          </p:cNvSpPr>
          <p:nvPr>
            <p:ph type="sldNum" sz="quarter" idx="12"/>
          </p:nvPr>
        </p:nvSpPr>
        <p:spPr/>
        <p:txBody>
          <a:bodyPr/>
          <a:lstStyle/>
          <a:p>
            <a:fld id="{F3DC8E21-7495-41A4-8A37-568B401DF40F}" type="slidenum">
              <a:rPr lang="tr-TR" smtClean="0"/>
              <a:t>17</a:t>
            </a:fld>
            <a:endParaRPr lang="tr-TR"/>
          </a:p>
        </p:txBody>
      </p:sp>
    </p:spTree>
    <p:extLst>
      <p:ext uri="{BB962C8B-B14F-4D97-AF65-F5344CB8AC3E}">
        <p14:creationId xmlns:p14="http://schemas.microsoft.com/office/powerpoint/2010/main" val="369551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7" name="Google Shape;57;p13"/>
          <p:cNvSpPr/>
          <p:nvPr/>
        </p:nvSpPr>
        <p:spPr>
          <a:xfrm>
            <a:off x="5710989" y="2387105"/>
            <a:ext cx="6079958" cy="590649"/>
          </a:xfrm>
          <a:prstGeom prst="rect">
            <a:avLst/>
          </a:prstGeom>
          <a:noFill/>
          <a:ln>
            <a:noFill/>
          </a:ln>
        </p:spPr>
        <p:txBody>
          <a:bodyPr spcFirstLastPara="1" wrap="square" lIns="0" tIns="0" rIns="0" bIns="0" anchor="t" anchorCtr="0">
            <a:noAutofit/>
          </a:bodyPr>
          <a:lstStyle/>
          <a:p>
            <a:pPr>
              <a:lnSpc>
                <a:spcPct val="124719"/>
              </a:lnSpc>
              <a:buClr>
                <a:srgbClr val="3257B8"/>
              </a:buClr>
              <a:buSzPts val="4450"/>
            </a:pPr>
            <a:r>
              <a:rPr lang="en-US" sz="3708" dirty="0" err="1">
                <a:solidFill>
                  <a:srgbClr val="3257B8"/>
                </a:solidFill>
                <a:latin typeface="Roboto Slab"/>
                <a:ea typeface="Roboto Slab"/>
                <a:cs typeface="Roboto Slab"/>
                <a:sym typeface="Roboto Slab"/>
              </a:rPr>
              <a:t>Ulusal</a:t>
            </a:r>
            <a:r>
              <a:rPr lang="en-US" sz="3708" dirty="0">
                <a:solidFill>
                  <a:srgbClr val="3257B8"/>
                </a:solidFill>
                <a:latin typeface="Roboto Slab"/>
                <a:ea typeface="Roboto Slab"/>
                <a:cs typeface="Roboto Slab"/>
                <a:sym typeface="Roboto Slab"/>
              </a:rPr>
              <a:t> </a:t>
            </a:r>
            <a:r>
              <a:rPr lang="en-US" sz="3708" dirty="0" err="1">
                <a:solidFill>
                  <a:srgbClr val="3257B8"/>
                </a:solidFill>
                <a:latin typeface="Roboto Slab"/>
                <a:ea typeface="Roboto Slab"/>
                <a:cs typeface="Roboto Slab"/>
                <a:sym typeface="Roboto Slab"/>
              </a:rPr>
              <a:t>Staj</a:t>
            </a:r>
            <a:r>
              <a:rPr lang="en-US" sz="3708" dirty="0">
                <a:solidFill>
                  <a:srgbClr val="3257B8"/>
                </a:solidFill>
                <a:latin typeface="Roboto Slab"/>
                <a:ea typeface="Roboto Slab"/>
                <a:cs typeface="Roboto Slab"/>
                <a:sym typeface="Roboto Slab"/>
              </a:rPr>
              <a:t> </a:t>
            </a:r>
            <a:r>
              <a:rPr lang="en-US" sz="3708" dirty="0" err="1">
                <a:solidFill>
                  <a:srgbClr val="3257B8"/>
                </a:solidFill>
                <a:latin typeface="Roboto Slab"/>
                <a:ea typeface="Roboto Slab"/>
                <a:cs typeface="Roboto Slab"/>
                <a:sym typeface="Roboto Slab"/>
              </a:rPr>
              <a:t>Programı</a:t>
            </a:r>
            <a:r>
              <a:rPr lang="en-US" sz="3708" dirty="0">
                <a:solidFill>
                  <a:srgbClr val="3257B8"/>
                </a:solidFill>
                <a:latin typeface="Roboto Slab"/>
                <a:ea typeface="Roboto Slab"/>
                <a:cs typeface="Roboto Slab"/>
                <a:sym typeface="Roboto Slab"/>
              </a:rPr>
              <a:t> 2026</a:t>
            </a:r>
            <a:endParaRPr sz="3708" dirty="0"/>
          </a:p>
        </p:txBody>
      </p:sp>
      <p:sp>
        <p:nvSpPr>
          <p:cNvPr id="58" name="Google Shape;58;p13"/>
          <p:cNvSpPr/>
          <p:nvPr/>
        </p:nvSpPr>
        <p:spPr>
          <a:xfrm>
            <a:off x="5710988" y="3261221"/>
            <a:ext cx="5819521" cy="1209675"/>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dirty="0" err="1">
                <a:solidFill>
                  <a:srgbClr val="15213F"/>
                </a:solidFill>
                <a:latin typeface="Roboto"/>
                <a:ea typeface="Roboto"/>
                <a:cs typeface="Roboto"/>
                <a:sym typeface="Roboto"/>
              </a:rPr>
              <a:t>Cumhurbaşkanlığı</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himayesinde</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Çalışma</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ve</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Sosyal</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Güvenlik</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Bakanlığı</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destekleriyle</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ve</a:t>
            </a:r>
            <a:r>
              <a:rPr lang="en-US" sz="1458" dirty="0">
                <a:solidFill>
                  <a:srgbClr val="15213F"/>
                </a:solidFill>
                <a:latin typeface="Roboto"/>
                <a:ea typeface="Roboto"/>
                <a:cs typeface="Roboto"/>
                <a:sym typeface="Roboto"/>
              </a:rPr>
              <a:t> İŞKUR </a:t>
            </a:r>
            <a:r>
              <a:rPr lang="en-US" sz="1458" dirty="0" err="1">
                <a:solidFill>
                  <a:srgbClr val="15213F"/>
                </a:solidFill>
                <a:latin typeface="Roboto"/>
                <a:ea typeface="Roboto"/>
                <a:cs typeface="Roboto"/>
                <a:sym typeface="Roboto"/>
              </a:rPr>
              <a:t>koordinasyonunda</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yürütülen</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erken</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dönem</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kariyer</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programı</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Genç</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yeteneklerin</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kamu</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ve</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özel</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sektörde</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kariyer</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fırsatlarından</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yararlanmasını</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sağlar</a:t>
            </a:r>
            <a:r>
              <a:rPr lang="en-US" sz="1458" dirty="0">
                <a:solidFill>
                  <a:srgbClr val="15213F"/>
                </a:solidFill>
                <a:latin typeface="Roboto"/>
                <a:ea typeface="Roboto"/>
                <a:cs typeface="Roboto"/>
                <a:sym typeface="Roboto"/>
              </a:rPr>
              <a:t>.</a:t>
            </a:r>
            <a:endParaRPr sz="1458"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4868"/>
            <a:ext cx="5491246" cy="686167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539046" y="6119447"/>
            <a:ext cx="1652954" cy="668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7664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p:nvPr/>
        </p:nvSpPr>
        <p:spPr>
          <a:xfrm>
            <a:off x="727869" y="582514"/>
            <a:ext cx="3418944" cy="215701"/>
          </a:xfrm>
          <a:prstGeom prst="roundRect">
            <a:avLst>
              <a:gd name="adj" fmla="val 6794"/>
            </a:avLst>
          </a:prstGeom>
          <a:solidFill>
            <a:srgbClr val="D7DFF4"/>
          </a:solidFill>
          <a:ln>
            <a:noFill/>
          </a:ln>
        </p:spPr>
        <p:txBody>
          <a:bodyPr spcFirstLastPara="1" wrap="square" lIns="76188" tIns="76188" rIns="76188" bIns="76188" anchor="ctr" anchorCtr="0">
            <a:noAutofit/>
          </a:bodyPr>
          <a:lstStyle/>
          <a:p>
            <a:endParaRPr sz="1500"/>
          </a:p>
        </p:txBody>
      </p:sp>
      <p:pic>
        <p:nvPicPr>
          <p:cNvPr id="65" name="Google Shape;65;p14" descr="preencoded.png"/>
          <p:cNvPicPr preferRelativeResize="0"/>
          <p:nvPr/>
        </p:nvPicPr>
        <p:blipFill rotWithShape="1">
          <a:blip r:embed="rId3">
            <a:alphaModFix/>
          </a:blip>
          <a:srcRect/>
          <a:stretch/>
        </p:blipFill>
        <p:spPr>
          <a:xfrm>
            <a:off x="821134" y="633337"/>
            <a:ext cx="124420" cy="124420"/>
          </a:xfrm>
          <a:prstGeom prst="rect">
            <a:avLst/>
          </a:prstGeom>
          <a:noFill/>
          <a:ln>
            <a:noFill/>
          </a:ln>
        </p:spPr>
      </p:pic>
      <p:sp>
        <p:nvSpPr>
          <p:cNvPr id="66" name="Google Shape;66;p14"/>
          <p:cNvSpPr/>
          <p:nvPr/>
        </p:nvSpPr>
        <p:spPr>
          <a:xfrm>
            <a:off x="1007764" y="582514"/>
            <a:ext cx="1446677" cy="382586"/>
          </a:xfrm>
          <a:prstGeom prst="rect">
            <a:avLst/>
          </a:prstGeom>
          <a:noFill/>
          <a:ln>
            <a:noFill/>
          </a:ln>
        </p:spPr>
        <p:txBody>
          <a:bodyPr spcFirstLastPara="1" wrap="square" lIns="0" tIns="0" rIns="0" bIns="0" anchor="t" anchorCtr="0">
            <a:noAutofit/>
          </a:bodyPr>
          <a:lstStyle/>
          <a:p>
            <a:pPr>
              <a:lnSpc>
                <a:spcPct val="147826"/>
              </a:lnSpc>
              <a:buClr>
                <a:srgbClr val="15213F"/>
              </a:buClr>
              <a:buSzPts val="1150"/>
            </a:pPr>
            <a:r>
              <a:rPr lang="en-US" sz="958" dirty="0">
                <a:solidFill>
                  <a:srgbClr val="15213F"/>
                </a:solidFill>
                <a:latin typeface="Roboto"/>
                <a:ea typeface="Roboto"/>
                <a:cs typeface="Roboto"/>
                <a:sym typeface="Roboto"/>
              </a:rPr>
              <a:t>KRITIK TARIHLER</a:t>
            </a:r>
            <a:endParaRPr sz="958" dirty="0"/>
          </a:p>
        </p:txBody>
      </p:sp>
      <p:sp>
        <p:nvSpPr>
          <p:cNvPr id="67" name="Google Shape;67;p14"/>
          <p:cNvSpPr/>
          <p:nvPr/>
        </p:nvSpPr>
        <p:spPr>
          <a:xfrm>
            <a:off x="727870" y="908546"/>
            <a:ext cx="3889871" cy="486271"/>
          </a:xfrm>
          <a:prstGeom prst="rect">
            <a:avLst/>
          </a:prstGeom>
          <a:noFill/>
          <a:ln>
            <a:noFill/>
          </a:ln>
        </p:spPr>
        <p:txBody>
          <a:bodyPr spcFirstLastPara="1" wrap="square" lIns="0" tIns="0" rIns="0" bIns="0" anchor="t" anchorCtr="0">
            <a:noAutofit/>
          </a:bodyPr>
          <a:lstStyle/>
          <a:p>
            <a:pPr>
              <a:lnSpc>
                <a:spcPct val="124657"/>
              </a:lnSpc>
              <a:buClr>
                <a:srgbClr val="3257B8"/>
              </a:buClr>
              <a:buSzPts val="3650"/>
            </a:pPr>
            <a:r>
              <a:rPr lang="en-US" sz="3042" dirty="0" err="1">
                <a:solidFill>
                  <a:srgbClr val="3257B8"/>
                </a:solidFill>
                <a:latin typeface="Roboto Slab"/>
                <a:ea typeface="Roboto Slab"/>
                <a:cs typeface="Roboto Slab"/>
                <a:sym typeface="Roboto Slab"/>
              </a:rPr>
              <a:t>Başvuru</a:t>
            </a:r>
            <a:r>
              <a:rPr lang="en-US" sz="3042" dirty="0">
                <a:solidFill>
                  <a:srgbClr val="3257B8"/>
                </a:solidFill>
                <a:latin typeface="Roboto Slab"/>
                <a:ea typeface="Roboto Slab"/>
                <a:cs typeface="Roboto Slab"/>
                <a:sym typeface="Roboto Slab"/>
              </a:rPr>
              <a:t> </a:t>
            </a:r>
            <a:r>
              <a:rPr lang="en-US" sz="3042" dirty="0" err="1">
                <a:solidFill>
                  <a:srgbClr val="3257B8"/>
                </a:solidFill>
                <a:latin typeface="Roboto Slab"/>
                <a:ea typeface="Roboto Slab"/>
                <a:cs typeface="Roboto Slab"/>
                <a:sym typeface="Roboto Slab"/>
              </a:rPr>
              <a:t>Takvimi</a:t>
            </a:r>
            <a:endParaRPr sz="3042" dirty="0"/>
          </a:p>
        </p:txBody>
      </p:sp>
      <p:sp>
        <p:nvSpPr>
          <p:cNvPr id="68" name="Google Shape;68;p14"/>
          <p:cNvSpPr/>
          <p:nvPr/>
        </p:nvSpPr>
        <p:spPr>
          <a:xfrm>
            <a:off x="3359314" y="1586905"/>
            <a:ext cx="19050" cy="3730923"/>
          </a:xfrm>
          <a:prstGeom prst="roundRect">
            <a:avLst>
              <a:gd name="adj" fmla="val 122518"/>
            </a:avLst>
          </a:prstGeom>
          <a:solidFill>
            <a:srgbClr val="CFD2D8"/>
          </a:solidFill>
          <a:ln>
            <a:noFill/>
          </a:ln>
        </p:spPr>
        <p:txBody>
          <a:bodyPr spcFirstLastPara="1" wrap="square" lIns="76188" tIns="76188" rIns="76188" bIns="76188" anchor="ctr" anchorCtr="0">
            <a:noAutofit/>
          </a:bodyPr>
          <a:lstStyle/>
          <a:p>
            <a:endParaRPr sz="1500"/>
          </a:p>
        </p:txBody>
      </p:sp>
      <p:sp>
        <p:nvSpPr>
          <p:cNvPr id="69" name="Google Shape;69;p14"/>
          <p:cNvSpPr/>
          <p:nvPr/>
        </p:nvSpPr>
        <p:spPr>
          <a:xfrm>
            <a:off x="2746142" y="1752402"/>
            <a:ext cx="466725" cy="19050"/>
          </a:xfrm>
          <a:prstGeom prst="roundRect">
            <a:avLst>
              <a:gd name="adj" fmla="val 122518"/>
            </a:avLst>
          </a:prstGeom>
          <a:solidFill>
            <a:srgbClr val="CFD2D8"/>
          </a:solidFill>
          <a:ln>
            <a:noFill/>
          </a:ln>
        </p:spPr>
        <p:txBody>
          <a:bodyPr spcFirstLastPara="1" wrap="square" lIns="76188" tIns="76188" rIns="76188" bIns="76188" anchor="ctr" anchorCtr="0">
            <a:noAutofit/>
          </a:bodyPr>
          <a:lstStyle/>
          <a:p>
            <a:endParaRPr sz="1500"/>
          </a:p>
        </p:txBody>
      </p:sp>
      <p:sp>
        <p:nvSpPr>
          <p:cNvPr id="70" name="Google Shape;70;p14"/>
          <p:cNvSpPr/>
          <p:nvPr/>
        </p:nvSpPr>
        <p:spPr>
          <a:xfrm>
            <a:off x="3193818" y="1586906"/>
            <a:ext cx="350044" cy="350044"/>
          </a:xfrm>
          <a:prstGeom prst="roundRect">
            <a:avLst>
              <a:gd name="adj" fmla="val 6668"/>
            </a:avLst>
          </a:prstGeom>
          <a:solidFill>
            <a:srgbClr val="E9ECF2"/>
          </a:solidFill>
          <a:ln>
            <a:noFill/>
          </a:ln>
        </p:spPr>
        <p:txBody>
          <a:bodyPr spcFirstLastPara="1" wrap="square" lIns="76188" tIns="76188" rIns="76188" bIns="76188" anchor="ctr" anchorCtr="0">
            <a:noAutofit/>
          </a:bodyPr>
          <a:lstStyle/>
          <a:p>
            <a:endParaRPr sz="1500"/>
          </a:p>
        </p:txBody>
      </p:sp>
      <p:sp>
        <p:nvSpPr>
          <p:cNvPr id="71" name="Google Shape;71;p14"/>
          <p:cNvSpPr/>
          <p:nvPr/>
        </p:nvSpPr>
        <p:spPr>
          <a:xfrm>
            <a:off x="3252158" y="1616075"/>
            <a:ext cx="233363" cy="291703"/>
          </a:xfrm>
          <a:prstGeom prst="rect">
            <a:avLst/>
          </a:prstGeom>
          <a:noFill/>
          <a:ln>
            <a:noFill/>
          </a:ln>
        </p:spPr>
        <p:txBody>
          <a:bodyPr spcFirstLastPara="1" wrap="square" lIns="0" tIns="0" rIns="0" bIns="0" anchor="t" anchorCtr="0">
            <a:noAutofit/>
          </a:bodyPr>
          <a:lstStyle/>
          <a:p>
            <a:pPr algn="ctr">
              <a:buClr>
                <a:srgbClr val="15213F"/>
              </a:buClr>
              <a:buSzPts val="2200"/>
            </a:pPr>
            <a:r>
              <a:rPr lang="en-US" sz="1833">
                <a:solidFill>
                  <a:srgbClr val="15213F"/>
                </a:solidFill>
                <a:latin typeface="Roboto Slab"/>
                <a:ea typeface="Roboto Slab"/>
                <a:cs typeface="Roboto Slab"/>
                <a:sym typeface="Roboto Slab"/>
              </a:rPr>
              <a:t>1</a:t>
            </a:r>
            <a:endParaRPr sz="1833"/>
          </a:p>
        </p:txBody>
      </p:sp>
      <p:sp>
        <p:nvSpPr>
          <p:cNvPr id="72" name="Google Shape;72;p14"/>
          <p:cNvSpPr/>
          <p:nvPr/>
        </p:nvSpPr>
        <p:spPr>
          <a:xfrm>
            <a:off x="645979" y="1640384"/>
            <a:ext cx="1944886" cy="243086"/>
          </a:xfrm>
          <a:prstGeom prst="rect">
            <a:avLst/>
          </a:prstGeom>
          <a:noFill/>
          <a:ln>
            <a:noFill/>
          </a:ln>
        </p:spPr>
        <p:txBody>
          <a:bodyPr spcFirstLastPara="1" wrap="square" lIns="0" tIns="0" rIns="0" bIns="0" anchor="t" anchorCtr="0">
            <a:noAutofit/>
          </a:bodyPr>
          <a:lstStyle/>
          <a:p>
            <a:pPr algn="r">
              <a:lnSpc>
                <a:spcPct val="125000"/>
              </a:lnSpc>
              <a:buClr>
                <a:srgbClr val="15213F"/>
              </a:buClr>
              <a:buSzPts val="1800"/>
            </a:pPr>
            <a:r>
              <a:rPr lang="en-US" sz="1500">
                <a:solidFill>
                  <a:srgbClr val="15213F"/>
                </a:solidFill>
                <a:latin typeface="Roboto Slab"/>
                <a:ea typeface="Roboto Slab"/>
                <a:cs typeface="Roboto Slab"/>
                <a:sym typeface="Roboto Slab"/>
              </a:rPr>
              <a:t>Başvuru Başlangıcı</a:t>
            </a:r>
            <a:endParaRPr sz="1500"/>
          </a:p>
        </p:txBody>
      </p:sp>
      <p:sp>
        <p:nvSpPr>
          <p:cNvPr id="73" name="Google Shape;73;p14"/>
          <p:cNvSpPr/>
          <p:nvPr/>
        </p:nvSpPr>
        <p:spPr>
          <a:xfrm>
            <a:off x="-1999292" y="1960266"/>
            <a:ext cx="4590157" cy="226814"/>
          </a:xfrm>
          <a:prstGeom prst="rect">
            <a:avLst/>
          </a:prstGeom>
          <a:noFill/>
          <a:ln>
            <a:noFill/>
          </a:ln>
        </p:spPr>
        <p:txBody>
          <a:bodyPr spcFirstLastPara="1" wrap="square" lIns="0" tIns="0" rIns="0" bIns="0" anchor="t" anchorCtr="0">
            <a:noAutofit/>
          </a:bodyPr>
          <a:lstStyle/>
          <a:p>
            <a:pPr algn="r">
              <a:lnSpc>
                <a:spcPct val="144827"/>
              </a:lnSpc>
              <a:buClr>
                <a:srgbClr val="15213F"/>
              </a:buClr>
              <a:buSzPts val="1450"/>
            </a:pPr>
            <a:r>
              <a:rPr lang="en-US" sz="1208">
                <a:solidFill>
                  <a:srgbClr val="15213F"/>
                </a:solidFill>
                <a:latin typeface="Roboto"/>
                <a:ea typeface="Roboto"/>
                <a:cs typeface="Roboto"/>
                <a:sym typeface="Roboto"/>
              </a:rPr>
              <a:t>06 Ocak 2026</a:t>
            </a:r>
            <a:endParaRPr sz="1208"/>
          </a:p>
        </p:txBody>
      </p:sp>
      <p:sp>
        <p:nvSpPr>
          <p:cNvPr id="74" name="Google Shape;74;p14"/>
          <p:cNvSpPr/>
          <p:nvPr/>
        </p:nvSpPr>
        <p:spPr>
          <a:xfrm>
            <a:off x="3524811" y="2630785"/>
            <a:ext cx="466725" cy="19050"/>
          </a:xfrm>
          <a:prstGeom prst="roundRect">
            <a:avLst>
              <a:gd name="adj" fmla="val 122518"/>
            </a:avLst>
          </a:prstGeom>
          <a:solidFill>
            <a:srgbClr val="CFD2D8"/>
          </a:solidFill>
          <a:ln>
            <a:noFill/>
          </a:ln>
        </p:spPr>
        <p:txBody>
          <a:bodyPr spcFirstLastPara="1" wrap="square" lIns="76188" tIns="76188" rIns="76188" bIns="76188" anchor="ctr" anchorCtr="0">
            <a:noAutofit/>
          </a:bodyPr>
          <a:lstStyle/>
          <a:p>
            <a:endParaRPr sz="1500"/>
          </a:p>
        </p:txBody>
      </p:sp>
      <p:sp>
        <p:nvSpPr>
          <p:cNvPr id="75" name="Google Shape;75;p14"/>
          <p:cNvSpPr/>
          <p:nvPr/>
        </p:nvSpPr>
        <p:spPr>
          <a:xfrm>
            <a:off x="3193818" y="2465289"/>
            <a:ext cx="350044" cy="350044"/>
          </a:xfrm>
          <a:prstGeom prst="roundRect">
            <a:avLst>
              <a:gd name="adj" fmla="val 6668"/>
            </a:avLst>
          </a:prstGeom>
          <a:solidFill>
            <a:srgbClr val="E9ECF2"/>
          </a:solidFill>
          <a:ln>
            <a:noFill/>
          </a:ln>
        </p:spPr>
        <p:txBody>
          <a:bodyPr spcFirstLastPara="1" wrap="square" lIns="76188" tIns="76188" rIns="76188" bIns="76188" anchor="ctr" anchorCtr="0">
            <a:noAutofit/>
          </a:bodyPr>
          <a:lstStyle/>
          <a:p>
            <a:endParaRPr sz="1500"/>
          </a:p>
        </p:txBody>
      </p:sp>
      <p:sp>
        <p:nvSpPr>
          <p:cNvPr id="76" name="Google Shape;76;p14"/>
          <p:cNvSpPr/>
          <p:nvPr/>
        </p:nvSpPr>
        <p:spPr>
          <a:xfrm>
            <a:off x="3252158" y="2494459"/>
            <a:ext cx="233363" cy="291703"/>
          </a:xfrm>
          <a:prstGeom prst="rect">
            <a:avLst/>
          </a:prstGeom>
          <a:noFill/>
          <a:ln>
            <a:noFill/>
          </a:ln>
        </p:spPr>
        <p:txBody>
          <a:bodyPr spcFirstLastPara="1" wrap="square" lIns="0" tIns="0" rIns="0" bIns="0" anchor="t" anchorCtr="0">
            <a:noAutofit/>
          </a:bodyPr>
          <a:lstStyle/>
          <a:p>
            <a:pPr algn="ctr">
              <a:buClr>
                <a:srgbClr val="15213F"/>
              </a:buClr>
              <a:buSzPts val="2200"/>
            </a:pPr>
            <a:r>
              <a:rPr lang="en-US" sz="1833">
                <a:solidFill>
                  <a:srgbClr val="15213F"/>
                </a:solidFill>
                <a:latin typeface="Roboto Slab"/>
                <a:ea typeface="Roboto Slab"/>
                <a:cs typeface="Roboto Slab"/>
                <a:sym typeface="Roboto Slab"/>
              </a:rPr>
              <a:t>2</a:t>
            </a:r>
            <a:endParaRPr sz="1833"/>
          </a:p>
        </p:txBody>
      </p:sp>
      <p:sp>
        <p:nvSpPr>
          <p:cNvPr id="77" name="Google Shape;77;p14"/>
          <p:cNvSpPr/>
          <p:nvPr/>
        </p:nvSpPr>
        <p:spPr>
          <a:xfrm>
            <a:off x="4146814" y="2518768"/>
            <a:ext cx="1944886" cy="243086"/>
          </a:xfrm>
          <a:prstGeom prst="rect">
            <a:avLst/>
          </a:prstGeom>
          <a:noFill/>
          <a:ln>
            <a:noFill/>
          </a:ln>
        </p:spPr>
        <p:txBody>
          <a:bodyPr spcFirstLastPara="1" wrap="square" lIns="0" tIns="0" rIns="0" bIns="0" anchor="t" anchorCtr="0">
            <a:noAutofit/>
          </a:bodyPr>
          <a:lstStyle/>
          <a:p>
            <a:pPr>
              <a:lnSpc>
                <a:spcPct val="125000"/>
              </a:lnSpc>
              <a:buClr>
                <a:srgbClr val="15213F"/>
              </a:buClr>
              <a:buSzPts val="1800"/>
            </a:pPr>
            <a:r>
              <a:rPr lang="en-US" sz="1500">
                <a:solidFill>
                  <a:srgbClr val="15213F"/>
                </a:solidFill>
                <a:latin typeface="Roboto Slab"/>
                <a:ea typeface="Roboto Slab"/>
                <a:cs typeface="Roboto Slab"/>
                <a:sym typeface="Roboto Slab"/>
              </a:rPr>
              <a:t>Başvuru Sonu</a:t>
            </a:r>
            <a:endParaRPr sz="1500"/>
          </a:p>
        </p:txBody>
      </p:sp>
      <p:sp>
        <p:nvSpPr>
          <p:cNvPr id="78" name="Google Shape;78;p14"/>
          <p:cNvSpPr/>
          <p:nvPr/>
        </p:nvSpPr>
        <p:spPr>
          <a:xfrm>
            <a:off x="4146813" y="2838649"/>
            <a:ext cx="4590157" cy="226814"/>
          </a:xfrm>
          <a:prstGeom prst="rect">
            <a:avLst/>
          </a:prstGeom>
          <a:noFill/>
          <a:ln>
            <a:noFill/>
          </a:ln>
        </p:spPr>
        <p:txBody>
          <a:bodyPr spcFirstLastPara="1" wrap="square" lIns="0" tIns="0" rIns="0" bIns="0" anchor="t" anchorCtr="0">
            <a:noAutofit/>
          </a:bodyPr>
          <a:lstStyle/>
          <a:p>
            <a:pPr>
              <a:lnSpc>
                <a:spcPct val="144827"/>
              </a:lnSpc>
              <a:buClr>
                <a:srgbClr val="15213F"/>
              </a:buClr>
              <a:buSzPts val="1450"/>
            </a:pPr>
            <a:r>
              <a:rPr lang="en-US" sz="1208">
                <a:solidFill>
                  <a:srgbClr val="15213F"/>
                </a:solidFill>
                <a:latin typeface="Roboto"/>
                <a:ea typeface="Roboto"/>
                <a:cs typeface="Roboto"/>
                <a:sym typeface="Roboto"/>
              </a:rPr>
              <a:t>16 Mart 2026</a:t>
            </a:r>
            <a:endParaRPr sz="1208"/>
          </a:p>
        </p:txBody>
      </p:sp>
      <p:sp>
        <p:nvSpPr>
          <p:cNvPr id="79" name="Google Shape;79;p14"/>
          <p:cNvSpPr/>
          <p:nvPr/>
        </p:nvSpPr>
        <p:spPr>
          <a:xfrm>
            <a:off x="2746142" y="3407867"/>
            <a:ext cx="466725" cy="19050"/>
          </a:xfrm>
          <a:prstGeom prst="roundRect">
            <a:avLst>
              <a:gd name="adj" fmla="val 122518"/>
            </a:avLst>
          </a:prstGeom>
          <a:solidFill>
            <a:srgbClr val="CFD2D8"/>
          </a:solidFill>
          <a:ln>
            <a:noFill/>
          </a:ln>
        </p:spPr>
        <p:txBody>
          <a:bodyPr spcFirstLastPara="1" wrap="square" lIns="76188" tIns="76188" rIns="76188" bIns="76188" anchor="ctr" anchorCtr="0">
            <a:noAutofit/>
          </a:bodyPr>
          <a:lstStyle/>
          <a:p>
            <a:endParaRPr sz="1500"/>
          </a:p>
        </p:txBody>
      </p:sp>
      <p:sp>
        <p:nvSpPr>
          <p:cNvPr id="80" name="Google Shape;80;p14"/>
          <p:cNvSpPr/>
          <p:nvPr/>
        </p:nvSpPr>
        <p:spPr>
          <a:xfrm>
            <a:off x="3193818" y="3242370"/>
            <a:ext cx="350044" cy="350044"/>
          </a:xfrm>
          <a:prstGeom prst="roundRect">
            <a:avLst>
              <a:gd name="adj" fmla="val 6668"/>
            </a:avLst>
          </a:prstGeom>
          <a:solidFill>
            <a:srgbClr val="E9ECF2"/>
          </a:solidFill>
          <a:ln>
            <a:noFill/>
          </a:ln>
        </p:spPr>
        <p:txBody>
          <a:bodyPr spcFirstLastPara="1" wrap="square" lIns="76188" tIns="76188" rIns="76188" bIns="76188" anchor="ctr" anchorCtr="0">
            <a:noAutofit/>
          </a:bodyPr>
          <a:lstStyle/>
          <a:p>
            <a:endParaRPr sz="1500"/>
          </a:p>
        </p:txBody>
      </p:sp>
      <p:sp>
        <p:nvSpPr>
          <p:cNvPr id="81" name="Google Shape;81;p14"/>
          <p:cNvSpPr/>
          <p:nvPr/>
        </p:nvSpPr>
        <p:spPr>
          <a:xfrm>
            <a:off x="3252158" y="3271540"/>
            <a:ext cx="233363" cy="291703"/>
          </a:xfrm>
          <a:prstGeom prst="rect">
            <a:avLst/>
          </a:prstGeom>
          <a:noFill/>
          <a:ln>
            <a:noFill/>
          </a:ln>
        </p:spPr>
        <p:txBody>
          <a:bodyPr spcFirstLastPara="1" wrap="square" lIns="0" tIns="0" rIns="0" bIns="0" anchor="t" anchorCtr="0">
            <a:noAutofit/>
          </a:bodyPr>
          <a:lstStyle/>
          <a:p>
            <a:pPr algn="ctr">
              <a:buClr>
                <a:srgbClr val="15213F"/>
              </a:buClr>
              <a:buSzPts val="2200"/>
            </a:pPr>
            <a:r>
              <a:rPr lang="en-US" sz="1833">
                <a:solidFill>
                  <a:srgbClr val="15213F"/>
                </a:solidFill>
                <a:latin typeface="Roboto Slab"/>
                <a:ea typeface="Roboto Slab"/>
                <a:cs typeface="Roboto Slab"/>
                <a:sym typeface="Roboto Slab"/>
              </a:rPr>
              <a:t>3</a:t>
            </a:r>
            <a:endParaRPr sz="1833"/>
          </a:p>
        </p:txBody>
      </p:sp>
      <p:sp>
        <p:nvSpPr>
          <p:cNvPr id="82" name="Google Shape;82;p14"/>
          <p:cNvSpPr/>
          <p:nvPr/>
        </p:nvSpPr>
        <p:spPr>
          <a:xfrm>
            <a:off x="645979" y="3295849"/>
            <a:ext cx="1944886" cy="243086"/>
          </a:xfrm>
          <a:prstGeom prst="rect">
            <a:avLst/>
          </a:prstGeom>
          <a:noFill/>
          <a:ln>
            <a:noFill/>
          </a:ln>
        </p:spPr>
        <p:txBody>
          <a:bodyPr spcFirstLastPara="1" wrap="square" lIns="0" tIns="0" rIns="0" bIns="0" anchor="t" anchorCtr="0">
            <a:noAutofit/>
          </a:bodyPr>
          <a:lstStyle/>
          <a:p>
            <a:pPr algn="r">
              <a:lnSpc>
                <a:spcPct val="125000"/>
              </a:lnSpc>
              <a:buClr>
                <a:srgbClr val="15213F"/>
              </a:buClr>
              <a:buSzPts val="1800"/>
            </a:pPr>
            <a:r>
              <a:rPr lang="en-US" sz="1500">
                <a:solidFill>
                  <a:srgbClr val="15213F"/>
                </a:solidFill>
                <a:latin typeface="Roboto Slab"/>
                <a:ea typeface="Roboto Slab"/>
                <a:cs typeface="Roboto Slab"/>
                <a:sym typeface="Roboto Slab"/>
              </a:rPr>
              <a:t>Değerlendirme</a:t>
            </a:r>
            <a:endParaRPr sz="1500"/>
          </a:p>
        </p:txBody>
      </p:sp>
      <p:sp>
        <p:nvSpPr>
          <p:cNvPr id="83" name="Google Shape;83;p14"/>
          <p:cNvSpPr/>
          <p:nvPr/>
        </p:nvSpPr>
        <p:spPr>
          <a:xfrm>
            <a:off x="-1999292" y="3615731"/>
            <a:ext cx="4590157" cy="226814"/>
          </a:xfrm>
          <a:prstGeom prst="rect">
            <a:avLst/>
          </a:prstGeom>
          <a:noFill/>
          <a:ln>
            <a:noFill/>
          </a:ln>
        </p:spPr>
        <p:txBody>
          <a:bodyPr spcFirstLastPara="1" wrap="square" lIns="0" tIns="0" rIns="0" bIns="0" anchor="t" anchorCtr="0">
            <a:noAutofit/>
          </a:bodyPr>
          <a:lstStyle/>
          <a:p>
            <a:pPr algn="r">
              <a:lnSpc>
                <a:spcPct val="144827"/>
              </a:lnSpc>
              <a:buClr>
                <a:srgbClr val="15213F"/>
              </a:buClr>
              <a:buSzPts val="1450"/>
            </a:pPr>
            <a:r>
              <a:rPr lang="en-US" sz="1208">
                <a:solidFill>
                  <a:srgbClr val="15213F"/>
                </a:solidFill>
                <a:latin typeface="Roboto"/>
                <a:ea typeface="Roboto"/>
                <a:cs typeface="Roboto"/>
                <a:sym typeface="Roboto"/>
              </a:rPr>
              <a:t>Başvuru sonrası</a:t>
            </a:r>
            <a:endParaRPr sz="1208"/>
          </a:p>
        </p:txBody>
      </p:sp>
      <p:sp>
        <p:nvSpPr>
          <p:cNvPr id="84" name="Google Shape;84;p14"/>
          <p:cNvSpPr/>
          <p:nvPr/>
        </p:nvSpPr>
        <p:spPr>
          <a:xfrm>
            <a:off x="3524811" y="4185047"/>
            <a:ext cx="466725" cy="19050"/>
          </a:xfrm>
          <a:prstGeom prst="roundRect">
            <a:avLst>
              <a:gd name="adj" fmla="val 122518"/>
            </a:avLst>
          </a:prstGeom>
          <a:solidFill>
            <a:srgbClr val="CFD2D8"/>
          </a:solidFill>
          <a:ln>
            <a:noFill/>
          </a:ln>
        </p:spPr>
        <p:txBody>
          <a:bodyPr spcFirstLastPara="1" wrap="square" lIns="76188" tIns="76188" rIns="76188" bIns="76188" anchor="ctr" anchorCtr="0">
            <a:noAutofit/>
          </a:bodyPr>
          <a:lstStyle/>
          <a:p>
            <a:endParaRPr sz="1500"/>
          </a:p>
        </p:txBody>
      </p:sp>
      <p:sp>
        <p:nvSpPr>
          <p:cNvPr id="85" name="Google Shape;85;p14"/>
          <p:cNvSpPr/>
          <p:nvPr/>
        </p:nvSpPr>
        <p:spPr>
          <a:xfrm>
            <a:off x="3193818" y="4019551"/>
            <a:ext cx="350044" cy="350044"/>
          </a:xfrm>
          <a:prstGeom prst="roundRect">
            <a:avLst>
              <a:gd name="adj" fmla="val 6668"/>
            </a:avLst>
          </a:prstGeom>
          <a:solidFill>
            <a:srgbClr val="E9ECF2"/>
          </a:solidFill>
          <a:ln>
            <a:noFill/>
          </a:ln>
        </p:spPr>
        <p:txBody>
          <a:bodyPr spcFirstLastPara="1" wrap="square" lIns="76188" tIns="76188" rIns="76188" bIns="76188" anchor="ctr" anchorCtr="0">
            <a:noAutofit/>
          </a:bodyPr>
          <a:lstStyle/>
          <a:p>
            <a:endParaRPr sz="1500"/>
          </a:p>
        </p:txBody>
      </p:sp>
      <p:sp>
        <p:nvSpPr>
          <p:cNvPr id="86" name="Google Shape;86;p14"/>
          <p:cNvSpPr/>
          <p:nvPr/>
        </p:nvSpPr>
        <p:spPr>
          <a:xfrm>
            <a:off x="3252158" y="4048720"/>
            <a:ext cx="233363" cy="291703"/>
          </a:xfrm>
          <a:prstGeom prst="rect">
            <a:avLst/>
          </a:prstGeom>
          <a:noFill/>
          <a:ln>
            <a:noFill/>
          </a:ln>
        </p:spPr>
        <p:txBody>
          <a:bodyPr spcFirstLastPara="1" wrap="square" lIns="0" tIns="0" rIns="0" bIns="0" anchor="t" anchorCtr="0">
            <a:noAutofit/>
          </a:bodyPr>
          <a:lstStyle/>
          <a:p>
            <a:pPr algn="ctr">
              <a:buClr>
                <a:srgbClr val="15213F"/>
              </a:buClr>
              <a:buSzPts val="2200"/>
            </a:pPr>
            <a:r>
              <a:rPr lang="en-US" sz="1833">
                <a:solidFill>
                  <a:srgbClr val="15213F"/>
                </a:solidFill>
                <a:latin typeface="Roboto Slab"/>
                <a:ea typeface="Roboto Slab"/>
                <a:cs typeface="Roboto Slab"/>
                <a:sym typeface="Roboto Slab"/>
              </a:rPr>
              <a:t>4</a:t>
            </a:r>
            <a:endParaRPr sz="1833"/>
          </a:p>
        </p:txBody>
      </p:sp>
      <p:sp>
        <p:nvSpPr>
          <p:cNvPr id="87" name="Google Shape;87;p14"/>
          <p:cNvSpPr/>
          <p:nvPr/>
        </p:nvSpPr>
        <p:spPr>
          <a:xfrm>
            <a:off x="4146814" y="4073030"/>
            <a:ext cx="1944886" cy="243086"/>
          </a:xfrm>
          <a:prstGeom prst="rect">
            <a:avLst/>
          </a:prstGeom>
          <a:noFill/>
          <a:ln>
            <a:noFill/>
          </a:ln>
        </p:spPr>
        <p:txBody>
          <a:bodyPr spcFirstLastPara="1" wrap="square" lIns="0" tIns="0" rIns="0" bIns="0" anchor="t" anchorCtr="0">
            <a:noAutofit/>
          </a:bodyPr>
          <a:lstStyle/>
          <a:p>
            <a:pPr>
              <a:lnSpc>
                <a:spcPct val="125000"/>
              </a:lnSpc>
              <a:buClr>
                <a:srgbClr val="15213F"/>
              </a:buClr>
              <a:buSzPts val="1800"/>
            </a:pPr>
            <a:r>
              <a:rPr lang="en-US" sz="1500">
                <a:solidFill>
                  <a:srgbClr val="15213F"/>
                </a:solidFill>
                <a:latin typeface="Roboto Slab"/>
                <a:ea typeface="Roboto Slab"/>
                <a:cs typeface="Roboto Slab"/>
                <a:sym typeface="Roboto Slab"/>
              </a:rPr>
              <a:t>Staj Dönemi</a:t>
            </a:r>
            <a:endParaRPr sz="1500"/>
          </a:p>
        </p:txBody>
      </p:sp>
      <p:sp>
        <p:nvSpPr>
          <p:cNvPr id="88" name="Google Shape;88;p14"/>
          <p:cNvSpPr/>
          <p:nvPr/>
        </p:nvSpPr>
        <p:spPr>
          <a:xfrm>
            <a:off x="4146813" y="4392911"/>
            <a:ext cx="4590157" cy="226814"/>
          </a:xfrm>
          <a:prstGeom prst="rect">
            <a:avLst/>
          </a:prstGeom>
          <a:noFill/>
          <a:ln>
            <a:noFill/>
          </a:ln>
        </p:spPr>
        <p:txBody>
          <a:bodyPr spcFirstLastPara="1" wrap="square" lIns="0" tIns="0" rIns="0" bIns="0" anchor="t" anchorCtr="0">
            <a:noAutofit/>
          </a:bodyPr>
          <a:lstStyle/>
          <a:p>
            <a:pPr>
              <a:lnSpc>
                <a:spcPct val="144827"/>
              </a:lnSpc>
              <a:buClr>
                <a:srgbClr val="15213F"/>
              </a:buClr>
              <a:buSzPts val="1450"/>
            </a:pPr>
            <a:r>
              <a:rPr lang="en-US" sz="1208">
                <a:solidFill>
                  <a:srgbClr val="15213F"/>
                </a:solidFill>
                <a:latin typeface="Roboto"/>
                <a:ea typeface="Roboto"/>
                <a:cs typeface="Roboto"/>
                <a:sym typeface="Roboto"/>
              </a:rPr>
              <a:t>Yaz 2026</a:t>
            </a:r>
            <a:endParaRPr sz="1208"/>
          </a:p>
        </p:txBody>
      </p:sp>
      <p:sp>
        <p:nvSpPr>
          <p:cNvPr id="89" name="Google Shape;89;p14"/>
          <p:cNvSpPr/>
          <p:nvPr/>
        </p:nvSpPr>
        <p:spPr>
          <a:xfrm>
            <a:off x="727870" y="5461894"/>
            <a:ext cx="5860500" cy="813494"/>
          </a:xfrm>
          <a:prstGeom prst="roundRect">
            <a:avLst>
              <a:gd name="adj" fmla="val 2869"/>
            </a:avLst>
          </a:prstGeom>
          <a:solidFill>
            <a:srgbClr val="C3CFEF"/>
          </a:solidFill>
          <a:ln>
            <a:noFill/>
          </a:ln>
        </p:spPr>
        <p:txBody>
          <a:bodyPr spcFirstLastPara="1" wrap="square" lIns="76188" tIns="76188" rIns="76188" bIns="76188" anchor="ctr" anchorCtr="0">
            <a:noAutofit/>
          </a:bodyPr>
          <a:lstStyle/>
          <a:p>
            <a:endParaRPr sz="1500"/>
          </a:p>
        </p:txBody>
      </p:sp>
      <p:pic>
        <p:nvPicPr>
          <p:cNvPr id="90" name="Google Shape;90;p14" descr="preencoded.png"/>
          <p:cNvPicPr preferRelativeResize="0"/>
          <p:nvPr/>
        </p:nvPicPr>
        <p:blipFill rotWithShape="1">
          <a:blip r:embed="rId4">
            <a:alphaModFix/>
          </a:blip>
          <a:srcRect/>
          <a:stretch/>
        </p:blipFill>
        <p:spPr>
          <a:xfrm>
            <a:off x="883444" y="5685333"/>
            <a:ext cx="194468" cy="155575"/>
          </a:xfrm>
          <a:prstGeom prst="rect">
            <a:avLst/>
          </a:prstGeom>
          <a:noFill/>
          <a:ln>
            <a:noFill/>
          </a:ln>
        </p:spPr>
      </p:pic>
      <p:sp>
        <p:nvSpPr>
          <p:cNvPr id="91" name="Google Shape;91;p14"/>
          <p:cNvSpPr/>
          <p:nvPr/>
        </p:nvSpPr>
        <p:spPr>
          <a:xfrm>
            <a:off x="1233488" y="5483324"/>
            <a:ext cx="5354881" cy="968971"/>
          </a:xfrm>
          <a:prstGeom prst="rect">
            <a:avLst/>
          </a:prstGeom>
          <a:noFill/>
          <a:ln>
            <a:noFill/>
          </a:ln>
        </p:spPr>
        <p:txBody>
          <a:bodyPr spcFirstLastPara="1" wrap="square" lIns="0" tIns="0" rIns="0" bIns="0" anchor="t" anchorCtr="0">
            <a:noAutofit/>
          </a:bodyPr>
          <a:lstStyle/>
          <a:p>
            <a:pPr>
              <a:lnSpc>
                <a:spcPct val="144827"/>
              </a:lnSpc>
              <a:buClr>
                <a:srgbClr val="000000"/>
              </a:buClr>
              <a:buSzPts val="1450"/>
            </a:pPr>
            <a:r>
              <a:rPr lang="en-US" sz="1208" b="1" dirty="0">
                <a:solidFill>
                  <a:srgbClr val="000000"/>
                </a:solidFill>
                <a:latin typeface="Roboto"/>
                <a:ea typeface="Roboto"/>
                <a:cs typeface="Roboto"/>
                <a:sym typeface="Roboto"/>
              </a:rPr>
              <a:t>ÖNEMLİ:</a:t>
            </a:r>
            <a:r>
              <a:rPr lang="en-US" sz="1208" dirty="0">
                <a:solidFill>
                  <a:srgbClr val="000000"/>
                </a:solidFill>
                <a:latin typeface="Roboto"/>
                <a:ea typeface="Roboto"/>
                <a:cs typeface="Roboto"/>
                <a:sym typeface="Roboto"/>
              </a:rPr>
              <a:t> </a:t>
            </a:r>
            <a:r>
              <a:rPr lang="en-US" sz="1208" dirty="0" err="1">
                <a:solidFill>
                  <a:srgbClr val="000000"/>
                </a:solidFill>
                <a:latin typeface="Roboto"/>
                <a:ea typeface="Roboto"/>
                <a:cs typeface="Roboto"/>
                <a:sym typeface="Roboto"/>
              </a:rPr>
              <a:t>Başvuru</a:t>
            </a:r>
            <a:r>
              <a:rPr lang="en-US" sz="1208" dirty="0">
                <a:solidFill>
                  <a:srgbClr val="000000"/>
                </a:solidFill>
                <a:latin typeface="Roboto"/>
                <a:ea typeface="Roboto"/>
                <a:cs typeface="Roboto"/>
                <a:sym typeface="Roboto"/>
              </a:rPr>
              <a:t> </a:t>
            </a:r>
            <a:r>
              <a:rPr lang="en-US" sz="1208" dirty="0" err="1">
                <a:solidFill>
                  <a:srgbClr val="000000"/>
                </a:solidFill>
                <a:latin typeface="Roboto"/>
                <a:ea typeface="Roboto"/>
                <a:cs typeface="Roboto"/>
                <a:sym typeface="Roboto"/>
              </a:rPr>
              <a:t>yapmayan</a:t>
            </a:r>
            <a:r>
              <a:rPr lang="en-US" sz="1208" dirty="0">
                <a:solidFill>
                  <a:srgbClr val="000000"/>
                </a:solidFill>
                <a:latin typeface="Roboto"/>
                <a:ea typeface="Roboto"/>
                <a:cs typeface="Roboto"/>
                <a:sym typeface="Roboto"/>
              </a:rPr>
              <a:t> </a:t>
            </a:r>
            <a:r>
              <a:rPr lang="en-US" sz="1208" dirty="0" err="1">
                <a:solidFill>
                  <a:srgbClr val="000000"/>
                </a:solidFill>
                <a:latin typeface="Roboto"/>
                <a:ea typeface="Roboto"/>
                <a:cs typeface="Roboto"/>
                <a:sym typeface="Roboto"/>
              </a:rPr>
              <a:t>veya</a:t>
            </a:r>
            <a:r>
              <a:rPr lang="en-US" sz="1208" dirty="0">
                <a:solidFill>
                  <a:srgbClr val="000000"/>
                </a:solidFill>
                <a:latin typeface="Roboto"/>
                <a:ea typeface="Roboto"/>
                <a:cs typeface="Roboto"/>
                <a:sym typeface="Roboto"/>
              </a:rPr>
              <a:t> </a:t>
            </a:r>
            <a:r>
              <a:rPr lang="en-US" sz="1208" dirty="0" err="1">
                <a:solidFill>
                  <a:srgbClr val="000000"/>
                </a:solidFill>
                <a:latin typeface="Roboto"/>
                <a:ea typeface="Roboto"/>
                <a:cs typeface="Roboto"/>
                <a:sym typeface="Roboto"/>
              </a:rPr>
              <a:t>tamamlamayan</a:t>
            </a:r>
            <a:r>
              <a:rPr lang="en-US" sz="1208" dirty="0">
                <a:solidFill>
                  <a:srgbClr val="000000"/>
                </a:solidFill>
                <a:latin typeface="Roboto"/>
                <a:ea typeface="Roboto"/>
                <a:cs typeface="Roboto"/>
                <a:sym typeface="Roboto"/>
              </a:rPr>
              <a:t> </a:t>
            </a:r>
            <a:r>
              <a:rPr lang="en-US" sz="1208" dirty="0" err="1">
                <a:solidFill>
                  <a:srgbClr val="000000"/>
                </a:solidFill>
                <a:latin typeface="Roboto"/>
                <a:ea typeface="Roboto"/>
                <a:cs typeface="Roboto"/>
                <a:sym typeface="Roboto"/>
              </a:rPr>
              <a:t>öğrenciler</a:t>
            </a:r>
            <a:r>
              <a:rPr lang="en-US" sz="1208" dirty="0">
                <a:solidFill>
                  <a:srgbClr val="000000"/>
                </a:solidFill>
                <a:latin typeface="Roboto"/>
                <a:ea typeface="Roboto"/>
                <a:cs typeface="Roboto"/>
                <a:sym typeface="Roboto"/>
              </a:rPr>
              <a:t> </a:t>
            </a:r>
            <a:r>
              <a:rPr lang="en-US" sz="1208" dirty="0" err="1">
                <a:solidFill>
                  <a:srgbClr val="000000"/>
                </a:solidFill>
                <a:latin typeface="Roboto"/>
                <a:ea typeface="Roboto"/>
                <a:cs typeface="Roboto"/>
                <a:sym typeface="Roboto"/>
              </a:rPr>
              <a:t>staja</a:t>
            </a:r>
            <a:r>
              <a:rPr lang="en-US" sz="1208" dirty="0">
                <a:solidFill>
                  <a:srgbClr val="000000"/>
                </a:solidFill>
                <a:latin typeface="Roboto"/>
                <a:ea typeface="Roboto"/>
                <a:cs typeface="Roboto"/>
                <a:sym typeface="Roboto"/>
              </a:rPr>
              <a:t> </a:t>
            </a:r>
            <a:r>
              <a:rPr lang="en-US" sz="1208" dirty="0" err="1">
                <a:solidFill>
                  <a:srgbClr val="000000"/>
                </a:solidFill>
                <a:latin typeface="Roboto"/>
                <a:ea typeface="Roboto"/>
                <a:cs typeface="Roboto"/>
                <a:sym typeface="Roboto"/>
              </a:rPr>
              <a:t>kesinlikle</a:t>
            </a:r>
            <a:r>
              <a:rPr lang="en-US" sz="1208" dirty="0">
                <a:solidFill>
                  <a:srgbClr val="000000"/>
                </a:solidFill>
                <a:latin typeface="Roboto"/>
                <a:ea typeface="Roboto"/>
                <a:cs typeface="Roboto"/>
                <a:sym typeface="Roboto"/>
              </a:rPr>
              <a:t> </a:t>
            </a:r>
            <a:r>
              <a:rPr lang="en-US" sz="1208" dirty="0" err="1">
                <a:solidFill>
                  <a:srgbClr val="000000"/>
                </a:solidFill>
                <a:latin typeface="Roboto"/>
                <a:ea typeface="Roboto"/>
                <a:cs typeface="Roboto"/>
                <a:sym typeface="Roboto"/>
              </a:rPr>
              <a:t>alınamamaktadır</a:t>
            </a:r>
            <a:r>
              <a:rPr lang="en-US" sz="1208" dirty="0">
                <a:solidFill>
                  <a:srgbClr val="000000"/>
                </a:solidFill>
                <a:latin typeface="Roboto"/>
                <a:ea typeface="Roboto"/>
                <a:cs typeface="Roboto"/>
                <a:sym typeface="Roboto"/>
              </a:rPr>
              <a:t>. </a:t>
            </a:r>
            <a:r>
              <a:rPr lang="en-US" sz="1208" dirty="0" err="1">
                <a:solidFill>
                  <a:srgbClr val="000000"/>
                </a:solidFill>
                <a:latin typeface="Roboto"/>
                <a:ea typeface="Roboto"/>
                <a:cs typeface="Roboto"/>
                <a:sym typeface="Roboto"/>
              </a:rPr>
              <a:t>Tüm</a:t>
            </a:r>
            <a:r>
              <a:rPr lang="en-US" sz="1208" dirty="0">
                <a:solidFill>
                  <a:srgbClr val="000000"/>
                </a:solidFill>
                <a:latin typeface="Roboto"/>
                <a:ea typeface="Roboto"/>
                <a:cs typeface="Roboto"/>
                <a:sym typeface="Roboto"/>
              </a:rPr>
              <a:t> </a:t>
            </a:r>
            <a:r>
              <a:rPr lang="en-US" sz="1208" dirty="0" err="1">
                <a:solidFill>
                  <a:srgbClr val="000000"/>
                </a:solidFill>
                <a:latin typeface="Roboto"/>
                <a:ea typeface="Roboto"/>
                <a:cs typeface="Roboto"/>
                <a:sym typeface="Roboto"/>
              </a:rPr>
              <a:t>öğrencilerin</a:t>
            </a:r>
            <a:r>
              <a:rPr lang="en-US" sz="1208" dirty="0">
                <a:solidFill>
                  <a:srgbClr val="000000"/>
                </a:solidFill>
                <a:latin typeface="Roboto"/>
                <a:ea typeface="Roboto"/>
                <a:cs typeface="Roboto"/>
                <a:sym typeface="Roboto"/>
              </a:rPr>
              <a:t> </a:t>
            </a:r>
            <a:r>
              <a:rPr lang="en-US" sz="1208" dirty="0" err="1">
                <a:solidFill>
                  <a:srgbClr val="000000"/>
                </a:solidFill>
                <a:latin typeface="Roboto"/>
                <a:ea typeface="Roboto"/>
                <a:cs typeface="Roboto"/>
                <a:sym typeface="Roboto"/>
              </a:rPr>
              <a:t>başvurularını</a:t>
            </a:r>
            <a:r>
              <a:rPr lang="en-US" sz="1208" dirty="0">
                <a:solidFill>
                  <a:srgbClr val="000000"/>
                </a:solidFill>
                <a:latin typeface="Roboto"/>
                <a:ea typeface="Roboto"/>
                <a:cs typeface="Roboto"/>
                <a:sym typeface="Roboto"/>
              </a:rPr>
              <a:t> </a:t>
            </a:r>
            <a:r>
              <a:rPr lang="en-US" sz="1208" dirty="0" err="1">
                <a:solidFill>
                  <a:srgbClr val="000000"/>
                </a:solidFill>
                <a:latin typeface="Roboto"/>
                <a:ea typeface="Roboto"/>
                <a:cs typeface="Roboto"/>
                <a:sym typeface="Roboto"/>
              </a:rPr>
              <a:t>eksiksiz</a:t>
            </a:r>
            <a:r>
              <a:rPr lang="en-US" sz="1208" dirty="0">
                <a:solidFill>
                  <a:srgbClr val="000000"/>
                </a:solidFill>
                <a:latin typeface="Roboto"/>
                <a:ea typeface="Roboto"/>
                <a:cs typeface="Roboto"/>
                <a:sym typeface="Roboto"/>
              </a:rPr>
              <a:t> </a:t>
            </a:r>
            <a:r>
              <a:rPr lang="en-US" sz="1208" dirty="0" err="1">
                <a:solidFill>
                  <a:srgbClr val="000000"/>
                </a:solidFill>
                <a:latin typeface="Roboto"/>
                <a:ea typeface="Roboto"/>
                <a:cs typeface="Roboto"/>
                <a:sym typeface="Roboto"/>
              </a:rPr>
              <a:t>tamamlaması</a:t>
            </a:r>
            <a:r>
              <a:rPr lang="en-US" sz="1208" dirty="0">
                <a:solidFill>
                  <a:srgbClr val="000000"/>
                </a:solidFill>
                <a:latin typeface="Roboto"/>
                <a:ea typeface="Roboto"/>
                <a:cs typeface="Roboto"/>
                <a:sym typeface="Roboto"/>
              </a:rPr>
              <a:t> </a:t>
            </a:r>
            <a:r>
              <a:rPr lang="en-US" sz="1208" dirty="0" err="1">
                <a:solidFill>
                  <a:srgbClr val="000000"/>
                </a:solidFill>
                <a:latin typeface="Roboto"/>
                <a:ea typeface="Roboto"/>
                <a:cs typeface="Roboto"/>
                <a:sym typeface="Roboto"/>
              </a:rPr>
              <a:t>gerekmektedir</a:t>
            </a:r>
            <a:r>
              <a:rPr lang="en-US" sz="1208" dirty="0">
                <a:solidFill>
                  <a:srgbClr val="000000"/>
                </a:solidFill>
                <a:latin typeface="Roboto"/>
                <a:ea typeface="Roboto"/>
                <a:cs typeface="Roboto"/>
                <a:sym typeface="Roboto"/>
              </a:rPr>
              <a:t>.</a:t>
            </a:r>
            <a:endParaRPr sz="1208"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681635" y="2381"/>
            <a:ext cx="5465523" cy="682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170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989467365"/>
              </p:ext>
            </p:extLst>
          </p:nvPr>
        </p:nvGraphicFramePr>
        <p:xfrm>
          <a:off x="243841" y="322217"/>
          <a:ext cx="11634651" cy="5680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 Başlık 4"/>
          <p:cNvSpPr txBox="1">
            <a:spLocks/>
          </p:cNvSpPr>
          <p:nvPr/>
        </p:nvSpPr>
        <p:spPr>
          <a:xfrm>
            <a:off x="0" y="6431948"/>
            <a:ext cx="6195848" cy="4260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solidFill>
                  <a:srgbClr val="0070C0"/>
                </a:solidFill>
                <a:latin typeface="Times New Roman" panose="02020603050405020304" pitchFamily="18" charset="0"/>
                <a:cs typeface="Times New Roman" panose="02020603050405020304" pitchFamily="18" charset="0"/>
              </a:rPr>
              <a:t>Makina Mühendisliği Bölümü Staj Komisyonu</a:t>
            </a:r>
          </a:p>
        </p:txBody>
      </p:sp>
      <p:sp>
        <p:nvSpPr>
          <p:cNvPr id="2" name="Slayt Numarası Yer Tutucusu 1"/>
          <p:cNvSpPr>
            <a:spLocks noGrp="1"/>
          </p:cNvSpPr>
          <p:nvPr>
            <p:ph type="sldNum" sz="quarter" idx="12"/>
          </p:nvPr>
        </p:nvSpPr>
        <p:spPr/>
        <p:txBody>
          <a:bodyPr/>
          <a:lstStyle/>
          <a:p>
            <a:fld id="{F3DC8E21-7495-41A4-8A37-568B401DF40F}" type="slidenum">
              <a:rPr lang="tr-TR" smtClean="0"/>
              <a:t>2</a:t>
            </a:fld>
            <a:endParaRPr lang="tr-TR"/>
          </a:p>
        </p:txBody>
      </p:sp>
    </p:spTree>
    <p:extLst>
      <p:ext uri="{BB962C8B-B14F-4D97-AF65-F5344CB8AC3E}">
        <p14:creationId xmlns:p14="http://schemas.microsoft.com/office/powerpoint/2010/main" val="504593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p:nvPr/>
        </p:nvSpPr>
        <p:spPr>
          <a:xfrm>
            <a:off x="661492" y="536080"/>
            <a:ext cx="4725492" cy="590649"/>
          </a:xfrm>
          <a:prstGeom prst="rect">
            <a:avLst/>
          </a:prstGeom>
          <a:noFill/>
          <a:ln>
            <a:noFill/>
          </a:ln>
        </p:spPr>
        <p:txBody>
          <a:bodyPr spcFirstLastPara="1" wrap="square" lIns="0" tIns="0" rIns="0" bIns="0" anchor="t" anchorCtr="0">
            <a:noAutofit/>
          </a:bodyPr>
          <a:lstStyle/>
          <a:p>
            <a:pPr>
              <a:lnSpc>
                <a:spcPct val="124719"/>
              </a:lnSpc>
              <a:buClr>
                <a:srgbClr val="3257B8"/>
              </a:buClr>
              <a:buSzPts val="4450"/>
            </a:pPr>
            <a:r>
              <a:rPr lang="en-US" sz="3708" dirty="0" err="1">
                <a:solidFill>
                  <a:srgbClr val="3257B8"/>
                </a:solidFill>
                <a:latin typeface="Roboto Slab"/>
                <a:ea typeface="Roboto Slab"/>
                <a:cs typeface="Roboto Slab"/>
                <a:sym typeface="Roboto Slab"/>
              </a:rPr>
              <a:t>Kimler</a:t>
            </a:r>
            <a:r>
              <a:rPr lang="en-US" sz="3708" dirty="0">
                <a:solidFill>
                  <a:srgbClr val="3257B8"/>
                </a:solidFill>
                <a:latin typeface="Roboto Slab"/>
                <a:ea typeface="Roboto Slab"/>
                <a:cs typeface="Roboto Slab"/>
                <a:sym typeface="Roboto Slab"/>
              </a:rPr>
              <a:t> </a:t>
            </a:r>
            <a:r>
              <a:rPr lang="en-US" sz="3708" dirty="0" err="1">
                <a:solidFill>
                  <a:srgbClr val="3257B8"/>
                </a:solidFill>
                <a:latin typeface="Roboto Slab"/>
                <a:ea typeface="Roboto Slab"/>
                <a:cs typeface="Roboto Slab"/>
                <a:sym typeface="Roboto Slab"/>
              </a:rPr>
              <a:t>Başvurabilir</a:t>
            </a:r>
            <a:r>
              <a:rPr lang="en-US" sz="3708" dirty="0">
                <a:solidFill>
                  <a:srgbClr val="3257B8"/>
                </a:solidFill>
                <a:latin typeface="Roboto Slab"/>
                <a:ea typeface="Roboto Slab"/>
                <a:cs typeface="Roboto Slab"/>
                <a:sym typeface="Roboto Slab"/>
              </a:rPr>
              <a:t>?</a:t>
            </a:r>
            <a:endParaRPr sz="3708" dirty="0"/>
          </a:p>
        </p:txBody>
      </p:sp>
      <p:pic>
        <p:nvPicPr>
          <p:cNvPr id="98" name="Google Shape;98;p15"/>
          <p:cNvPicPr preferRelativeResize="0"/>
          <p:nvPr/>
        </p:nvPicPr>
        <p:blipFill>
          <a:blip r:embed="rId3">
            <a:alphaModFix/>
            <a:extLst>
              <a:ext uri="{28A0092B-C50C-407E-A947-70E740481C1C}">
                <a14:useLocalDpi xmlns:a14="http://schemas.microsoft.com/office/drawing/2010/main" val="0"/>
              </a:ext>
            </a:extLst>
          </a:blip>
          <a:srcRect/>
          <a:stretch/>
        </p:blipFill>
        <p:spPr>
          <a:xfrm>
            <a:off x="661492" y="1942617"/>
            <a:ext cx="6903443" cy="3846884"/>
          </a:xfrm>
          <a:prstGeom prst="rect">
            <a:avLst/>
          </a:prstGeom>
          <a:noFill/>
          <a:ln>
            <a:noFill/>
          </a:ln>
        </p:spPr>
      </p:pic>
      <p:sp>
        <p:nvSpPr>
          <p:cNvPr id="99" name="Google Shape;99;p15"/>
          <p:cNvSpPr/>
          <p:nvPr/>
        </p:nvSpPr>
        <p:spPr>
          <a:xfrm>
            <a:off x="8032453" y="1684421"/>
            <a:ext cx="2362696" cy="210062"/>
          </a:xfrm>
          <a:prstGeom prst="rect">
            <a:avLst/>
          </a:prstGeom>
          <a:noFill/>
          <a:ln>
            <a:noFill/>
          </a:ln>
        </p:spPr>
        <p:txBody>
          <a:bodyPr spcFirstLastPara="1" wrap="square" lIns="0" tIns="0" rIns="0" bIns="0" anchor="t" anchorCtr="0">
            <a:noAutofit/>
          </a:bodyPr>
          <a:lstStyle/>
          <a:p>
            <a:pPr>
              <a:lnSpc>
                <a:spcPct val="125000"/>
              </a:lnSpc>
              <a:buClr>
                <a:srgbClr val="3257B8"/>
              </a:buClr>
              <a:buSzPts val="2200"/>
            </a:pPr>
            <a:r>
              <a:rPr lang="en-US" sz="1833" dirty="0" err="1">
                <a:solidFill>
                  <a:srgbClr val="3257B8"/>
                </a:solidFill>
                <a:latin typeface="Roboto Slab"/>
                <a:ea typeface="Roboto Slab"/>
                <a:cs typeface="Roboto Slab"/>
                <a:sym typeface="Roboto Slab"/>
              </a:rPr>
              <a:t>Yaş</a:t>
            </a:r>
            <a:r>
              <a:rPr lang="en-US" sz="1833" dirty="0">
                <a:solidFill>
                  <a:srgbClr val="3257B8"/>
                </a:solidFill>
                <a:latin typeface="Roboto Slab"/>
                <a:ea typeface="Roboto Slab"/>
                <a:cs typeface="Roboto Slab"/>
                <a:sym typeface="Roboto Slab"/>
              </a:rPr>
              <a:t> </a:t>
            </a:r>
            <a:r>
              <a:rPr lang="en-US" sz="1833" dirty="0" err="1">
                <a:solidFill>
                  <a:srgbClr val="3257B8"/>
                </a:solidFill>
                <a:latin typeface="Roboto Slab"/>
                <a:ea typeface="Roboto Slab"/>
                <a:cs typeface="Roboto Slab"/>
                <a:sym typeface="Roboto Slab"/>
              </a:rPr>
              <a:t>Kriteri</a:t>
            </a:r>
            <a:endParaRPr sz="1833" dirty="0"/>
          </a:p>
        </p:txBody>
      </p:sp>
      <p:sp>
        <p:nvSpPr>
          <p:cNvPr id="100" name="Google Shape;100;p15"/>
          <p:cNvSpPr/>
          <p:nvPr/>
        </p:nvSpPr>
        <p:spPr>
          <a:xfrm>
            <a:off x="8032452" y="2083494"/>
            <a:ext cx="3504307" cy="907257"/>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a:solidFill>
                  <a:srgbClr val="15213F"/>
                </a:solidFill>
                <a:latin typeface="Roboto"/>
                <a:ea typeface="Roboto"/>
                <a:cs typeface="Roboto"/>
                <a:sym typeface="Roboto"/>
              </a:rPr>
              <a:t>01.01.2026 tarihi itibarıyla 35 yaşını doldurmamış olmak (01.01.1991 ve sonrası doğumlular)</a:t>
            </a:r>
            <a:endParaRPr sz="1458"/>
          </a:p>
        </p:txBody>
      </p:sp>
      <p:sp>
        <p:nvSpPr>
          <p:cNvPr id="101" name="Google Shape;101;p15"/>
          <p:cNvSpPr/>
          <p:nvPr/>
        </p:nvSpPr>
        <p:spPr>
          <a:xfrm>
            <a:off x="8032453" y="3274268"/>
            <a:ext cx="2362696" cy="295275"/>
          </a:xfrm>
          <a:prstGeom prst="rect">
            <a:avLst/>
          </a:prstGeom>
          <a:noFill/>
          <a:ln>
            <a:noFill/>
          </a:ln>
        </p:spPr>
        <p:txBody>
          <a:bodyPr spcFirstLastPara="1" wrap="square" lIns="0" tIns="0" rIns="0" bIns="0" anchor="t" anchorCtr="0">
            <a:noAutofit/>
          </a:bodyPr>
          <a:lstStyle/>
          <a:p>
            <a:pPr>
              <a:lnSpc>
                <a:spcPct val="125000"/>
              </a:lnSpc>
              <a:buClr>
                <a:srgbClr val="3257B8"/>
              </a:buClr>
              <a:buSzPts val="2200"/>
            </a:pPr>
            <a:r>
              <a:rPr lang="en-US" sz="1833" dirty="0">
                <a:solidFill>
                  <a:srgbClr val="3257B8"/>
                </a:solidFill>
                <a:latin typeface="Roboto Slab"/>
                <a:ea typeface="Roboto Slab"/>
                <a:cs typeface="Roboto Slab"/>
                <a:sym typeface="Roboto Slab"/>
              </a:rPr>
              <a:t>Not </a:t>
            </a:r>
            <a:r>
              <a:rPr lang="en-US" sz="1833" dirty="0" err="1">
                <a:solidFill>
                  <a:srgbClr val="3257B8"/>
                </a:solidFill>
                <a:latin typeface="Roboto Slab"/>
                <a:ea typeface="Roboto Slab"/>
                <a:cs typeface="Roboto Slab"/>
                <a:sym typeface="Roboto Slab"/>
              </a:rPr>
              <a:t>Ortalaması</a:t>
            </a:r>
            <a:endParaRPr sz="1833" dirty="0"/>
          </a:p>
        </p:txBody>
      </p:sp>
      <p:sp>
        <p:nvSpPr>
          <p:cNvPr id="102" name="Google Shape;102;p15"/>
          <p:cNvSpPr/>
          <p:nvPr/>
        </p:nvSpPr>
        <p:spPr>
          <a:xfrm>
            <a:off x="8032452" y="3664049"/>
            <a:ext cx="3504307" cy="907257"/>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a:solidFill>
                  <a:srgbClr val="15213F"/>
                </a:solidFill>
                <a:latin typeface="Roboto"/>
                <a:ea typeface="Roboto"/>
                <a:cs typeface="Roboto"/>
                <a:sym typeface="Roboto"/>
              </a:rPr>
              <a:t>4 üzerinden en az 2.00 genel not ortalaması (ön lisans 1. sınıf, yüksek lisans ve doktora öğrencilerinde aranmaz)</a:t>
            </a:r>
            <a:endParaRPr sz="1458"/>
          </a:p>
        </p:txBody>
      </p:sp>
      <p:sp>
        <p:nvSpPr>
          <p:cNvPr id="103" name="Google Shape;103;p15"/>
          <p:cNvSpPr/>
          <p:nvPr/>
        </p:nvSpPr>
        <p:spPr>
          <a:xfrm>
            <a:off x="8032453" y="4844717"/>
            <a:ext cx="2362696" cy="399888"/>
          </a:xfrm>
          <a:prstGeom prst="rect">
            <a:avLst/>
          </a:prstGeom>
          <a:noFill/>
          <a:ln>
            <a:noFill/>
          </a:ln>
        </p:spPr>
        <p:txBody>
          <a:bodyPr spcFirstLastPara="1" wrap="square" lIns="0" tIns="0" rIns="0" bIns="0" anchor="t" anchorCtr="0">
            <a:noAutofit/>
          </a:bodyPr>
          <a:lstStyle/>
          <a:p>
            <a:pPr>
              <a:lnSpc>
                <a:spcPct val="125000"/>
              </a:lnSpc>
              <a:buClr>
                <a:srgbClr val="3257B8"/>
              </a:buClr>
              <a:buSzPts val="2200"/>
            </a:pPr>
            <a:r>
              <a:rPr lang="en-US" sz="1833" dirty="0" err="1">
                <a:solidFill>
                  <a:srgbClr val="3257B8"/>
                </a:solidFill>
                <a:latin typeface="Roboto Slab"/>
                <a:ea typeface="Roboto Slab"/>
                <a:cs typeface="Roboto Slab"/>
                <a:sym typeface="Roboto Slab"/>
              </a:rPr>
              <a:t>Öğrenim</a:t>
            </a:r>
            <a:r>
              <a:rPr lang="en-US" sz="1833" dirty="0">
                <a:solidFill>
                  <a:srgbClr val="3257B8"/>
                </a:solidFill>
                <a:latin typeface="Roboto Slab"/>
                <a:ea typeface="Roboto Slab"/>
                <a:cs typeface="Roboto Slab"/>
                <a:sym typeface="Roboto Slab"/>
              </a:rPr>
              <a:t> </a:t>
            </a:r>
            <a:r>
              <a:rPr lang="en-US" sz="1833" dirty="0" err="1">
                <a:solidFill>
                  <a:srgbClr val="3257B8"/>
                </a:solidFill>
                <a:latin typeface="Roboto Slab"/>
                <a:ea typeface="Roboto Slab"/>
                <a:cs typeface="Roboto Slab"/>
                <a:sym typeface="Roboto Slab"/>
              </a:rPr>
              <a:t>Durumu</a:t>
            </a:r>
            <a:endParaRPr sz="1833" dirty="0"/>
          </a:p>
        </p:txBody>
      </p:sp>
      <p:sp>
        <p:nvSpPr>
          <p:cNvPr id="104" name="Google Shape;104;p15"/>
          <p:cNvSpPr/>
          <p:nvPr/>
        </p:nvSpPr>
        <p:spPr>
          <a:xfrm>
            <a:off x="8032452" y="5244604"/>
            <a:ext cx="3504307" cy="907257"/>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a:solidFill>
                  <a:srgbClr val="15213F"/>
                </a:solidFill>
                <a:latin typeface="Roboto"/>
                <a:ea typeface="Roboto"/>
                <a:cs typeface="Roboto"/>
                <a:sym typeface="Roboto"/>
              </a:rPr>
              <a:t>Türkiye, KKTC veya yurt dışı üniversitelerinde örgün eğitim gören öğrenciler</a:t>
            </a:r>
            <a:endParaRPr sz="1458"/>
          </a:p>
        </p:txBody>
      </p:sp>
      <p:sp>
        <p:nvSpPr>
          <p:cNvPr id="10" name="Dikdörtgen 9"/>
          <p:cNvSpPr/>
          <p:nvPr/>
        </p:nvSpPr>
        <p:spPr>
          <a:xfrm>
            <a:off x="10539046" y="6119447"/>
            <a:ext cx="1652954" cy="668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66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p:nvPr/>
        </p:nvSpPr>
        <p:spPr>
          <a:xfrm>
            <a:off x="661492" y="1431926"/>
            <a:ext cx="5390456" cy="590649"/>
          </a:xfrm>
          <a:prstGeom prst="rect">
            <a:avLst/>
          </a:prstGeom>
          <a:noFill/>
          <a:ln>
            <a:noFill/>
          </a:ln>
        </p:spPr>
        <p:txBody>
          <a:bodyPr spcFirstLastPara="1" wrap="square" lIns="0" tIns="0" rIns="0" bIns="0" anchor="t" anchorCtr="0">
            <a:noAutofit/>
          </a:bodyPr>
          <a:lstStyle/>
          <a:p>
            <a:pPr>
              <a:lnSpc>
                <a:spcPct val="124719"/>
              </a:lnSpc>
              <a:buClr>
                <a:srgbClr val="3257B8"/>
              </a:buClr>
              <a:buSzPts val="4450"/>
            </a:pPr>
            <a:r>
              <a:rPr lang="en-US" sz="3708">
                <a:solidFill>
                  <a:srgbClr val="3257B8"/>
                </a:solidFill>
                <a:latin typeface="Roboto Slab"/>
                <a:ea typeface="Roboto Slab"/>
                <a:cs typeface="Roboto Slab"/>
                <a:sym typeface="Roboto Slab"/>
              </a:rPr>
              <a:t>Uygun Öğrenci Profilleri</a:t>
            </a:r>
            <a:endParaRPr sz="3708"/>
          </a:p>
        </p:txBody>
      </p:sp>
      <p:pic>
        <p:nvPicPr>
          <p:cNvPr id="111" name="Google Shape;111;p16" descr="preencoded.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1492" y="2400598"/>
            <a:ext cx="1473200" cy="1473200"/>
          </a:xfrm>
          <a:prstGeom prst="rect">
            <a:avLst/>
          </a:prstGeom>
          <a:noFill/>
          <a:ln>
            <a:noFill/>
          </a:ln>
        </p:spPr>
      </p:pic>
      <p:sp>
        <p:nvSpPr>
          <p:cNvPr id="112" name="Google Shape;112;p16"/>
          <p:cNvSpPr/>
          <p:nvPr/>
        </p:nvSpPr>
        <p:spPr>
          <a:xfrm>
            <a:off x="661492" y="4110038"/>
            <a:ext cx="2362696" cy="295275"/>
          </a:xfrm>
          <a:prstGeom prst="rect">
            <a:avLst/>
          </a:prstGeom>
          <a:noFill/>
          <a:ln>
            <a:noFill/>
          </a:ln>
        </p:spPr>
        <p:txBody>
          <a:bodyPr spcFirstLastPara="1" wrap="square" lIns="0" tIns="0" rIns="0" bIns="0" anchor="t" anchorCtr="0">
            <a:noAutofit/>
          </a:bodyPr>
          <a:lstStyle/>
          <a:p>
            <a:pPr>
              <a:lnSpc>
                <a:spcPct val="125000"/>
              </a:lnSpc>
              <a:buClr>
                <a:srgbClr val="15213F"/>
              </a:buClr>
              <a:buSzPts val="2200"/>
            </a:pPr>
            <a:r>
              <a:rPr lang="en-US" sz="1833">
                <a:solidFill>
                  <a:srgbClr val="15213F"/>
                </a:solidFill>
                <a:latin typeface="Roboto Slab"/>
                <a:ea typeface="Roboto Slab"/>
                <a:cs typeface="Roboto Slab"/>
                <a:sym typeface="Roboto Slab"/>
              </a:rPr>
              <a:t>Ön Lisans</a:t>
            </a:r>
            <a:endParaRPr sz="1833"/>
          </a:p>
        </p:txBody>
      </p:sp>
      <p:sp>
        <p:nvSpPr>
          <p:cNvPr id="113" name="Google Shape;113;p16"/>
          <p:cNvSpPr/>
          <p:nvPr/>
        </p:nvSpPr>
        <p:spPr>
          <a:xfrm>
            <a:off x="661492" y="4518720"/>
            <a:ext cx="2540000" cy="302419"/>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a:solidFill>
                  <a:srgbClr val="15213F"/>
                </a:solidFill>
                <a:latin typeface="Roboto"/>
                <a:ea typeface="Roboto"/>
                <a:cs typeface="Roboto"/>
                <a:sym typeface="Roboto"/>
              </a:rPr>
              <a:t>1. veya 2. sınıf öğrencileri</a:t>
            </a:r>
            <a:endParaRPr sz="1458"/>
          </a:p>
        </p:txBody>
      </p:sp>
      <p:pic>
        <p:nvPicPr>
          <p:cNvPr id="114" name="Google Shape;114;p16" descr="preencoded.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37732" y="2400598"/>
            <a:ext cx="1473200" cy="1473200"/>
          </a:xfrm>
          <a:prstGeom prst="rect">
            <a:avLst/>
          </a:prstGeom>
          <a:noFill/>
          <a:ln>
            <a:noFill/>
          </a:ln>
        </p:spPr>
      </p:pic>
      <p:sp>
        <p:nvSpPr>
          <p:cNvPr id="115" name="Google Shape;115;p16"/>
          <p:cNvSpPr/>
          <p:nvPr/>
        </p:nvSpPr>
        <p:spPr>
          <a:xfrm>
            <a:off x="3437732" y="4110038"/>
            <a:ext cx="2362696" cy="295275"/>
          </a:xfrm>
          <a:prstGeom prst="rect">
            <a:avLst/>
          </a:prstGeom>
          <a:noFill/>
          <a:ln>
            <a:noFill/>
          </a:ln>
        </p:spPr>
        <p:txBody>
          <a:bodyPr spcFirstLastPara="1" wrap="square" lIns="0" tIns="0" rIns="0" bIns="0" anchor="t" anchorCtr="0">
            <a:noAutofit/>
          </a:bodyPr>
          <a:lstStyle/>
          <a:p>
            <a:pPr>
              <a:lnSpc>
                <a:spcPct val="125000"/>
              </a:lnSpc>
              <a:buClr>
                <a:srgbClr val="15213F"/>
              </a:buClr>
              <a:buSzPts val="2200"/>
            </a:pPr>
            <a:r>
              <a:rPr lang="en-US" sz="1833">
                <a:solidFill>
                  <a:srgbClr val="15213F"/>
                </a:solidFill>
                <a:latin typeface="Roboto Slab"/>
                <a:ea typeface="Roboto Slab"/>
                <a:cs typeface="Roboto Slab"/>
                <a:sym typeface="Roboto Slab"/>
              </a:rPr>
              <a:t>Lisans</a:t>
            </a:r>
            <a:endParaRPr sz="1833"/>
          </a:p>
        </p:txBody>
      </p:sp>
      <p:sp>
        <p:nvSpPr>
          <p:cNvPr id="116" name="Google Shape;116;p16"/>
          <p:cNvSpPr/>
          <p:nvPr/>
        </p:nvSpPr>
        <p:spPr>
          <a:xfrm>
            <a:off x="3437732" y="4518719"/>
            <a:ext cx="2540099" cy="907257"/>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a:solidFill>
                  <a:srgbClr val="15213F"/>
                </a:solidFill>
                <a:latin typeface="Roboto"/>
                <a:ea typeface="Roboto"/>
                <a:cs typeface="Roboto"/>
                <a:sym typeface="Roboto"/>
              </a:rPr>
              <a:t>2., 3. veya 4. sınıf öğrencileri (tıp, öğretmenlik, diş hekimliği hariç)</a:t>
            </a:r>
            <a:endParaRPr sz="1458"/>
          </a:p>
        </p:txBody>
      </p:sp>
      <p:pic>
        <p:nvPicPr>
          <p:cNvPr id="117" name="Google Shape;117;p16" descr="preencoded.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14070" y="2400598"/>
            <a:ext cx="1473200" cy="1473200"/>
          </a:xfrm>
          <a:prstGeom prst="rect">
            <a:avLst/>
          </a:prstGeom>
          <a:noFill/>
          <a:ln>
            <a:noFill/>
          </a:ln>
        </p:spPr>
      </p:pic>
      <p:sp>
        <p:nvSpPr>
          <p:cNvPr id="118" name="Google Shape;118;p16"/>
          <p:cNvSpPr/>
          <p:nvPr/>
        </p:nvSpPr>
        <p:spPr>
          <a:xfrm>
            <a:off x="6214071" y="4110038"/>
            <a:ext cx="2540099" cy="590550"/>
          </a:xfrm>
          <a:prstGeom prst="rect">
            <a:avLst/>
          </a:prstGeom>
          <a:noFill/>
          <a:ln>
            <a:noFill/>
          </a:ln>
        </p:spPr>
        <p:txBody>
          <a:bodyPr spcFirstLastPara="1" wrap="square" lIns="0" tIns="0" rIns="0" bIns="0" anchor="t" anchorCtr="0">
            <a:noAutofit/>
          </a:bodyPr>
          <a:lstStyle/>
          <a:p>
            <a:pPr>
              <a:lnSpc>
                <a:spcPct val="125000"/>
              </a:lnSpc>
              <a:buClr>
                <a:srgbClr val="15213F"/>
              </a:buClr>
              <a:buSzPts val="2200"/>
            </a:pPr>
            <a:r>
              <a:rPr lang="en-US" sz="1833">
                <a:solidFill>
                  <a:srgbClr val="15213F"/>
                </a:solidFill>
                <a:latin typeface="Roboto Slab"/>
                <a:ea typeface="Roboto Slab"/>
                <a:cs typeface="Roboto Slab"/>
                <a:sym typeface="Roboto Slab"/>
              </a:rPr>
              <a:t>Yüksek Lisans &amp; Doktora</a:t>
            </a:r>
            <a:endParaRPr sz="1833"/>
          </a:p>
        </p:txBody>
      </p:sp>
      <p:sp>
        <p:nvSpPr>
          <p:cNvPr id="119" name="Google Shape;119;p16"/>
          <p:cNvSpPr/>
          <p:nvPr/>
        </p:nvSpPr>
        <p:spPr>
          <a:xfrm>
            <a:off x="6214071" y="4813994"/>
            <a:ext cx="2540099" cy="604838"/>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a:solidFill>
                  <a:srgbClr val="15213F"/>
                </a:solidFill>
                <a:latin typeface="Roboto"/>
                <a:ea typeface="Roboto"/>
                <a:cs typeface="Roboto"/>
                <a:sym typeface="Roboto"/>
              </a:rPr>
              <a:t>Tüm yüksek lisans ve doktora öğrencileri</a:t>
            </a:r>
            <a:endParaRPr sz="1458"/>
          </a:p>
        </p:txBody>
      </p:sp>
      <p:pic>
        <p:nvPicPr>
          <p:cNvPr id="120" name="Google Shape;120;p16" descr="preencoded.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90409" y="2400598"/>
            <a:ext cx="1473200" cy="1473200"/>
          </a:xfrm>
          <a:prstGeom prst="rect">
            <a:avLst/>
          </a:prstGeom>
          <a:noFill/>
          <a:ln>
            <a:noFill/>
          </a:ln>
        </p:spPr>
      </p:pic>
      <p:sp>
        <p:nvSpPr>
          <p:cNvPr id="121" name="Google Shape;121;p16"/>
          <p:cNvSpPr/>
          <p:nvPr/>
        </p:nvSpPr>
        <p:spPr>
          <a:xfrm>
            <a:off x="8990410" y="4110038"/>
            <a:ext cx="2362696" cy="295275"/>
          </a:xfrm>
          <a:prstGeom prst="rect">
            <a:avLst/>
          </a:prstGeom>
          <a:noFill/>
          <a:ln>
            <a:noFill/>
          </a:ln>
        </p:spPr>
        <p:txBody>
          <a:bodyPr spcFirstLastPara="1" wrap="square" lIns="0" tIns="0" rIns="0" bIns="0" anchor="t" anchorCtr="0">
            <a:noAutofit/>
          </a:bodyPr>
          <a:lstStyle/>
          <a:p>
            <a:pPr>
              <a:lnSpc>
                <a:spcPct val="125000"/>
              </a:lnSpc>
              <a:buClr>
                <a:srgbClr val="15213F"/>
              </a:buClr>
              <a:buSzPts val="2200"/>
            </a:pPr>
            <a:r>
              <a:rPr lang="en-US" sz="1833">
                <a:solidFill>
                  <a:srgbClr val="15213F"/>
                </a:solidFill>
                <a:latin typeface="Roboto Slab"/>
                <a:ea typeface="Roboto Slab"/>
                <a:cs typeface="Roboto Slab"/>
                <a:sym typeface="Roboto Slab"/>
              </a:rPr>
              <a:t>Yurt Dışı</a:t>
            </a:r>
            <a:endParaRPr sz="1833"/>
          </a:p>
        </p:txBody>
      </p:sp>
      <p:sp>
        <p:nvSpPr>
          <p:cNvPr id="122" name="Google Shape;122;p16"/>
          <p:cNvSpPr/>
          <p:nvPr/>
        </p:nvSpPr>
        <p:spPr>
          <a:xfrm>
            <a:off x="8990410" y="4518719"/>
            <a:ext cx="2540099" cy="604838"/>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a:solidFill>
                  <a:srgbClr val="15213F"/>
                </a:solidFill>
                <a:latin typeface="Roboto"/>
                <a:ea typeface="Roboto"/>
                <a:cs typeface="Roboto"/>
                <a:sym typeface="Roboto"/>
              </a:rPr>
              <a:t>Türk vatandaşı veya Mavi Kart sahibi öğrenciler</a:t>
            </a:r>
            <a:endParaRPr sz="1458"/>
          </a:p>
        </p:txBody>
      </p:sp>
      <p:sp>
        <p:nvSpPr>
          <p:cNvPr id="15" name="Dikdörtgen 14"/>
          <p:cNvSpPr/>
          <p:nvPr/>
        </p:nvSpPr>
        <p:spPr>
          <a:xfrm>
            <a:off x="10539046" y="6119447"/>
            <a:ext cx="1652954" cy="668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53870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p:nvPr/>
        </p:nvSpPr>
        <p:spPr>
          <a:xfrm>
            <a:off x="572095" y="887215"/>
            <a:ext cx="4002782" cy="500261"/>
          </a:xfrm>
          <a:prstGeom prst="rect">
            <a:avLst/>
          </a:prstGeom>
          <a:noFill/>
          <a:ln>
            <a:noFill/>
          </a:ln>
        </p:spPr>
        <p:txBody>
          <a:bodyPr spcFirstLastPara="1" wrap="square" lIns="0" tIns="0" rIns="0" bIns="0" anchor="t" anchorCtr="0">
            <a:noAutofit/>
          </a:bodyPr>
          <a:lstStyle/>
          <a:p>
            <a:pPr>
              <a:lnSpc>
                <a:spcPct val="125333"/>
              </a:lnSpc>
              <a:buClr>
                <a:srgbClr val="3257B8"/>
              </a:buClr>
              <a:buSzPts val="3750"/>
            </a:pPr>
            <a:r>
              <a:rPr lang="en-US" sz="3125">
                <a:solidFill>
                  <a:srgbClr val="3257B8"/>
                </a:solidFill>
                <a:latin typeface="Roboto Slab"/>
                <a:ea typeface="Roboto Slab"/>
                <a:cs typeface="Roboto Slab"/>
                <a:sym typeface="Roboto Slab"/>
              </a:rPr>
              <a:t>Başvuru Süreci</a:t>
            </a:r>
            <a:endParaRPr sz="3125"/>
          </a:p>
        </p:txBody>
      </p:sp>
      <p:pic>
        <p:nvPicPr>
          <p:cNvPr id="129" name="Google Shape;129;p17" descr="preencoded.png"/>
          <p:cNvPicPr preferRelativeResize="0"/>
          <p:nvPr/>
        </p:nvPicPr>
        <p:blipFill rotWithShape="1">
          <a:blip r:embed="rId3">
            <a:alphaModFix/>
          </a:blip>
          <a:srcRect/>
          <a:stretch/>
        </p:blipFill>
        <p:spPr>
          <a:xfrm>
            <a:off x="613271" y="2187674"/>
            <a:ext cx="6961982" cy="3186212"/>
          </a:xfrm>
          <a:prstGeom prst="rect">
            <a:avLst/>
          </a:prstGeom>
          <a:noFill/>
          <a:ln>
            <a:noFill/>
          </a:ln>
        </p:spPr>
      </p:pic>
      <p:pic>
        <p:nvPicPr>
          <p:cNvPr id="130" name="Google Shape;130;p17" descr="preencoded.png"/>
          <p:cNvPicPr preferRelativeResize="0"/>
          <p:nvPr/>
        </p:nvPicPr>
        <p:blipFill rotWithShape="1">
          <a:blip r:embed="rId4">
            <a:alphaModFix/>
          </a:blip>
          <a:srcRect/>
          <a:stretch/>
        </p:blipFill>
        <p:spPr>
          <a:xfrm>
            <a:off x="6342855" y="2983186"/>
            <a:ext cx="447616" cy="447615"/>
          </a:xfrm>
          <a:prstGeom prst="rect">
            <a:avLst/>
          </a:prstGeom>
          <a:noFill/>
          <a:ln>
            <a:noFill/>
          </a:ln>
        </p:spPr>
      </p:pic>
      <p:sp>
        <p:nvSpPr>
          <p:cNvPr id="131" name="Google Shape;131;p17"/>
          <p:cNvSpPr/>
          <p:nvPr/>
        </p:nvSpPr>
        <p:spPr>
          <a:xfrm>
            <a:off x="5944059" y="4617261"/>
            <a:ext cx="1307036" cy="251783"/>
          </a:xfrm>
          <a:prstGeom prst="rect">
            <a:avLst/>
          </a:prstGeom>
          <a:noFill/>
          <a:ln>
            <a:noFill/>
          </a:ln>
        </p:spPr>
        <p:txBody>
          <a:bodyPr spcFirstLastPara="1" wrap="square" lIns="0" tIns="0" rIns="0" bIns="0" anchor="t" anchorCtr="0">
            <a:noAutofit/>
          </a:bodyPr>
          <a:lstStyle/>
          <a:p>
            <a:pPr algn="ctr">
              <a:lnSpc>
                <a:spcPct val="123684"/>
              </a:lnSpc>
              <a:buClr>
                <a:srgbClr val="15213F"/>
              </a:buClr>
              <a:buSzPts val="1900"/>
            </a:pPr>
            <a:r>
              <a:rPr lang="en-US" sz="1583">
                <a:solidFill>
                  <a:srgbClr val="15213F"/>
                </a:solidFill>
                <a:latin typeface="Roboto Slab"/>
                <a:ea typeface="Roboto Slab"/>
                <a:cs typeface="Roboto Slab"/>
                <a:sym typeface="Roboto Slab"/>
              </a:rPr>
              <a:t>Tamamlama</a:t>
            </a:r>
            <a:endParaRPr sz="1583"/>
          </a:p>
        </p:txBody>
      </p:sp>
      <p:pic>
        <p:nvPicPr>
          <p:cNvPr id="132" name="Google Shape;132;p17" descr="preencoded.png"/>
          <p:cNvPicPr preferRelativeResize="0"/>
          <p:nvPr/>
        </p:nvPicPr>
        <p:blipFill rotWithShape="1">
          <a:blip r:embed="rId5">
            <a:alphaModFix/>
          </a:blip>
          <a:srcRect/>
          <a:stretch/>
        </p:blipFill>
        <p:spPr>
          <a:xfrm>
            <a:off x="4704164" y="2984025"/>
            <a:ext cx="447615" cy="447615"/>
          </a:xfrm>
          <a:prstGeom prst="rect">
            <a:avLst/>
          </a:prstGeom>
          <a:noFill/>
          <a:ln>
            <a:noFill/>
          </a:ln>
        </p:spPr>
      </p:pic>
      <p:sp>
        <p:nvSpPr>
          <p:cNvPr id="133" name="Google Shape;133;p17"/>
          <p:cNvSpPr/>
          <p:nvPr/>
        </p:nvSpPr>
        <p:spPr>
          <a:xfrm>
            <a:off x="4296835" y="4491369"/>
            <a:ext cx="1307036" cy="503567"/>
          </a:xfrm>
          <a:prstGeom prst="rect">
            <a:avLst/>
          </a:prstGeom>
          <a:noFill/>
          <a:ln>
            <a:noFill/>
          </a:ln>
        </p:spPr>
        <p:txBody>
          <a:bodyPr spcFirstLastPara="1" wrap="square" lIns="0" tIns="0" rIns="0" bIns="0" anchor="t" anchorCtr="0">
            <a:noAutofit/>
          </a:bodyPr>
          <a:lstStyle/>
          <a:p>
            <a:pPr algn="ctr">
              <a:lnSpc>
                <a:spcPct val="123684"/>
              </a:lnSpc>
              <a:buClr>
                <a:srgbClr val="15213F"/>
              </a:buClr>
              <a:buSzPts val="1900"/>
            </a:pPr>
            <a:r>
              <a:rPr lang="en-US" sz="1583">
                <a:solidFill>
                  <a:srgbClr val="15213F"/>
                </a:solidFill>
                <a:latin typeface="Roboto Slab"/>
                <a:ea typeface="Roboto Slab"/>
                <a:cs typeface="Roboto Slab"/>
                <a:sym typeface="Roboto Slab"/>
              </a:rPr>
              <a:t>Başvuru Formu</a:t>
            </a:r>
            <a:endParaRPr sz="1583"/>
          </a:p>
        </p:txBody>
      </p:sp>
      <p:pic>
        <p:nvPicPr>
          <p:cNvPr id="134" name="Google Shape;134;p17" descr="preencoded.png"/>
          <p:cNvPicPr preferRelativeResize="0"/>
          <p:nvPr/>
        </p:nvPicPr>
        <p:blipFill rotWithShape="1">
          <a:blip r:embed="rId6">
            <a:alphaModFix/>
          </a:blip>
          <a:srcRect/>
          <a:stretch/>
        </p:blipFill>
        <p:spPr>
          <a:xfrm>
            <a:off x="3065893" y="2984025"/>
            <a:ext cx="447615" cy="447615"/>
          </a:xfrm>
          <a:prstGeom prst="rect">
            <a:avLst/>
          </a:prstGeom>
          <a:noFill/>
          <a:ln>
            <a:noFill/>
          </a:ln>
        </p:spPr>
      </p:pic>
      <p:sp>
        <p:nvSpPr>
          <p:cNvPr id="135" name="Google Shape;135;p17"/>
          <p:cNvSpPr/>
          <p:nvPr/>
        </p:nvSpPr>
        <p:spPr>
          <a:xfrm>
            <a:off x="2658563" y="4617261"/>
            <a:ext cx="1307037" cy="251783"/>
          </a:xfrm>
          <a:prstGeom prst="rect">
            <a:avLst/>
          </a:prstGeom>
          <a:noFill/>
          <a:ln>
            <a:noFill/>
          </a:ln>
        </p:spPr>
        <p:txBody>
          <a:bodyPr spcFirstLastPara="1" wrap="square" lIns="0" tIns="0" rIns="0" bIns="0" anchor="t" anchorCtr="0">
            <a:noAutofit/>
          </a:bodyPr>
          <a:lstStyle/>
          <a:p>
            <a:pPr algn="ctr">
              <a:lnSpc>
                <a:spcPct val="123684"/>
              </a:lnSpc>
              <a:buClr>
                <a:srgbClr val="15213F"/>
              </a:buClr>
              <a:buSzPts val="1900"/>
            </a:pPr>
            <a:r>
              <a:rPr lang="en-US" sz="1583">
                <a:solidFill>
                  <a:srgbClr val="15213F"/>
                </a:solidFill>
                <a:latin typeface="Roboto Slab"/>
                <a:ea typeface="Roboto Slab"/>
                <a:cs typeface="Roboto Slab"/>
                <a:sym typeface="Roboto Slab"/>
              </a:rPr>
              <a:t>Bilgi Onayı</a:t>
            </a:r>
            <a:endParaRPr sz="1583"/>
          </a:p>
        </p:txBody>
      </p:sp>
      <p:pic>
        <p:nvPicPr>
          <p:cNvPr id="136" name="Google Shape;136;p17" descr="preencoded.png"/>
          <p:cNvPicPr preferRelativeResize="0"/>
          <p:nvPr/>
        </p:nvPicPr>
        <p:blipFill rotWithShape="1">
          <a:blip r:embed="rId7">
            <a:alphaModFix/>
          </a:blip>
          <a:srcRect/>
          <a:stretch/>
        </p:blipFill>
        <p:spPr>
          <a:xfrm>
            <a:off x="1418669" y="2984025"/>
            <a:ext cx="447615" cy="447615"/>
          </a:xfrm>
          <a:prstGeom prst="rect">
            <a:avLst/>
          </a:prstGeom>
          <a:noFill/>
          <a:ln>
            <a:noFill/>
          </a:ln>
        </p:spPr>
      </p:pic>
      <p:sp>
        <p:nvSpPr>
          <p:cNvPr id="137" name="Google Shape;137;p17"/>
          <p:cNvSpPr/>
          <p:nvPr/>
        </p:nvSpPr>
        <p:spPr>
          <a:xfrm>
            <a:off x="984483" y="4491369"/>
            <a:ext cx="1307036" cy="503567"/>
          </a:xfrm>
          <a:prstGeom prst="rect">
            <a:avLst/>
          </a:prstGeom>
          <a:noFill/>
          <a:ln>
            <a:noFill/>
          </a:ln>
        </p:spPr>
        <p:txBody>
          <a:bodyPr spcFirstLastPara="1" wrap="square" lIns="0" tIns="0" rIns="0" bIns="0" anchor="t" anchorCtr="0">
            <a:noAutofit/>
          </a:bodyPr>
          <a:lstStyle/>
          <a:p>
            <a:pPr algn="ctr">
              <a:lnSpc>
                <a:spcPct val="123684"/>
              </a:lnSpc>
              <a:buClr>
                <a:srgbClr val="15213F"/>
              </a:buClr>
              <a:buSzPts val="1900"/>
            </a:pPr>
            <a:r>
              <a:rPr lang="en-US" sz="1583">
                <a:solidFill>
                  <a:srgbClr val="15213F"/>
                </a:solidFill>
                <a:latin typeface="Roboto Slab"/>
                <a:ea typeface="Roboto Slab"/>
                <a:cs typeface="Roboto Slab"/>
                <a:sym typeface="Roboto Slab"/>
              </a:rPr>
              <a:t>e-Devlet Formu</a:t>
            </a:r>
            <a:endParaRPr sz="1583"/>
          </a:p>
        </p:txBody>
      </p:sp>
      <p:sp>
        <p:nvSpPr>
          <p:cNvPr id="138" name="Google Shape;138;p17"/>
          <p:cNvSpPr/>
          <p:nvPr/>
        </p:nvSpPr>
        <p:spPr>
          <a:xfrm>
            <a:off x="8013303" y="1743372"/>
            <a:ext cx="1242992" cy="334169"/>
          </a:xfrm>
          <a:prstGeom prst="rect">
            <a:avLst/>
          </a:prstGeom>
          <a:noFill/>
          <a:ln>
            <a:noFill/>
          </a:ln>
        </p:spPr>
        <p:txBody>
          <a:bodyPr spcFirstLastPara="1" wrap="square" lIns="0" tIns="0" rIns="0" bIns="0" anchor="t" anchorCtr="0">
            <a:noAutofit/>
          </a:bodyPr>
          <a:lstStyle/>
          <a:p>
            <a:pPr>
              <a:lnSpc>
                <a:spcPct val="146666"/>
              </a:lnSpc>
              <a:buClr>
                <a:srgbClr val="15213F"/>
              </a:buClr>
              <a:buSzPts val="1500"/>
            </a:pPr>
            <a:r>
              <a:rPr lang="en-US" sz="1250">
                <a:solidFill>
                  <a:srgbClr val="15213F"/>
                </a:solidFill>
                <a:latin typeface="Roboto Slab"/>
                <a:ea typeface="Roboto Slab"/>
                <a:cs typeface="Roboto Slab"/>
                <a:sym typeface="Roboto Slab"/>
              </a:rPr>
              <a:t>01</a:t>
            </a:r>
            <a:endParaRPr sz="1250"/>
          </a:p>
        </p:txBody>
      </p:sp>
      <p:pic>
        <p:nvPicPr>
          <p:cNvPr id="139" name="Google Shape;139;p17" descr="preencoded.png"/>
          <p:cNvPicPr preferRelativeResize="0"/>
          <p:nvPr/>
        </p:nvPicPr>
        <p:blipFill rotWithShape="1">
          <a:blip r:embed="rId8">
            <a:alphaModFix/>
          </a:blip>
          <a:srcRect/>
          <a:stretch/>
        </p:blipFill>
        <p:spPr>
          <a:xfrm>
            <a:off x="8013304" y="1996381"/>
            <a:ext cx="3612853" cy="19050"/>
          </a:xfrm>
          <a:prstGeom prst="rect">
            <a:avLst/>
          </a:prstGeom>
          <a:noFill/>
          <a:ln>
            <a:noFill/>
          </a:ln>
        </p:spPr>
      </p:pic>
      <p:sp>
        <p:nvSpPr>
          <p:cNvPr id="140" name="Google Shape;140;p17"/>
          <p:cNvSpPr/>
          <p:nvPr/>
        </p:nvSpPr>
        <p:spPr>
          <a:xfrm>
            <a:off x="8013304" y="2114451"/>
            <a:ext cx="2085876" cy="250131"/>
          </a:xfrm>
          <a:prstGeom prst="rect">
            <a:avLst/>
          </a:prstGeom>
          <a:noFill/>
          <a:ln>
            <a:noFill/>
          </a:ln>
        </p:spPr>
        <p:txBody>
          <a:bodyPr spcFirstLastPara="1" wrap="square" lIns="0" tIns="0" rIns="0" bIns="0" anchor="t" anchorCtr="0">
            <a:noAutofit/>
          </a:bodyPr>
          <a:lstStyle/>
          <a:p>
            <a:pPr>
              <a:lnSpc>
                <a:spcPct val="127027"/>
              </a:lnSpc>
              <a:buClr>
                <a:srgbClr val="15213F"/>
              </a:buClr>
              <a:buSzPts val="1850"/>
            </a:pPr>
            <a:r>
              <a:rPr lang="en-US" sz="1542">
                <a:solidFill>
                  <a:srgbClr val="15213F"/>
                </a:solidFill>
                <a:latin typeface="Roboto Slab"/>
                <a:ea typeface="Roboto Slab"/>
                <a:cs typeface="Roboto Slab"/>
                <a:sym typeface="Roboto Slab"/>
              </a:rPr>
              <a:t>e-Devlet Kapısı Formu</a:t>
            </a:r>
            <a:endParaRPr sz="1542"/>
          </a:p>
        </p:txBody>
      </p:sp>
      <p:sp>
        <p:nvSpPr>
          <p:cNvPr id="141" name="Google Shape;141;p17"/>
          <p:cNvSpPr/>
          <p:nvPr/>
        </p:nvSpPr>
        <p:spPr>
          <a:xfrm>
            <a:off x="8013304" y="2500114"/>
            <a:ext cx="3612853" cy="473075"/>
          </a:xfrm>
          <a:prstGeom prst="rect">
            <a:avLst/>
          </a:prstGeom>
          <a:noFill/>
          <a:ln>
            <a:noFill/>
          </a:ln>
        </p:spPr>
        <p:txBody>
          <a:bodyPr spcFirstLastPara="1" wrap="square" lIns="0" tIns="0" rIns="0" bIns="0" anchor="t" anchorCtr="0">
            <a:noAutofit/>
          </a:bodyPr>
          <a:lstStyle/>
          <a:p>
            <a:pPr>
              <a:lnSpc>
                <a:spcPct val="146666"/>
              </a:lnSpc>
              <a:buClr>
                <a:srgbClr val="15213F"/>
              </a:buClr>
              <a:buSzPts val="1500"/>
            </a:pPr>
            <a:r>
              <a:rPr lang="en-US" sz="1250">
                <a:solidFill>
                  <a:srgbClr val="15213F"/>
                </a:solidFill>
                <a:latin typeface="Roboto"/>
                <a:ea typeface="Roboto"/>
                <a:cs typeface="Roboto"/>
                <a:sym typeface="Roboto"/>
              </a:rPr>
              <a:t>Kimlik, öğrenim, yabancı dil ve sınav bilgilerini kontrol edip onaylayın</a:t>
            </a:r>
            <a:endParaRPr sz="1250"/>
          </a:p>
        </p:txBody>
      </p:sp>
      <p:sp>
        <p:nvSpPr>
          <p:cNvPr id="142" name="Google Shape;142;p17"/>
          <p:cNvSpPr/>
          <p:nvPr/>
        </p:nvSpPr>
        <p:spPr>
          <a:xfrm>
            <a:off x="8013303" y="3228777"/>
            <a:ext cx="2253644" cy="371078"/>
          </a:xfrm>
          <a:prstGeom prst="rect">
            <a:avLst/>
          </a:prstGeom>
          <a:noFill/>
          <a:ln>
            <a:noFill/>
          </a:ln>
        </p:spPr>
        <p:txBody>
          <a:bodyPr spcFirstLastPara="1" wrap="square" lIns="0" tIns="0" rIns="0" bIns="0" anchor="t" anchorCtr="0">
            <a:noAutofit/>
          </a:bodyPr>
          <a:lstStyle/>
          <a:p>
            <a:pPr>
              <a:lnSpc>
                <a:spcPct val="146666"/>
              </a:lnSpc>
              <a:buClr>
                <a:srgbClr val="15213F"/>
              </a:buClr>
              <a:buSzPts val="1500"/>
            </a:pPr>
            <a:r>
              <a:rPr lang="en-US" sz="1250">
                <a:solidFill>
                  <a:srgbClr val="15213F"/>
                </a:solidFill>
                <a:latin typeface="Roboto Slab"/>
                <a:ea typeface="Roboto Slab"/>
                <a:cs typeface="Roboto Slab"/>
                <a:sym typeface="Roboto Slab"/>
              </a:rPr>
              <a:t>02</a:t>
            </a:r>
            <a:endParaRPr sz="1250"/>
          </a:p>
        </p:txBody>
      </p:sp>
      <p:pic>
        <p:nvPicPr>
          <p:cNvPr id="143" name="Google Shape;143;p17" descr="preencoded.png"/>
          <p:cNvPicPr preferRelativeResize="0"/>
          <p:nvPr/>
        </p:nvPicPr>
        <p:blipFill rotWithShape="1">
          <a:blip r:embed="rId8">
            <a:alphaModFix/>
          </a:blip>
          <a:srcRect/>
          <a:stretch/>
        </p:blipFill>
        <p:spPr>
          <a:xfrm>
            <a:off x="8013304" y="3465810"/>
            <a:ext cx="3612853" cy="19050"/>
          </a:xfrm>
          <a:prstGeom prst="rect">
            <a:avLst/>
          </a:prstGeom>
          <a:noFill/>
          <a:ln>
            <a:noFill/>
          </a:ln>
        </p:spPr>
      </p:pic>
      <p:sp>
        <p:nvSpPr>
          <p:cNvPr id="144" name="Google Shape;144;p17"/>
          <p:cNvSpPr/>
          <p:nvPr/>
        </p:nvSpPr>
        <p:spPr>
          <a:xfrm>
            <a:off x="8013303" y="3599855"/>
            <a:ext cx="2001342" cy="250131"/>
          </a:xfrm>
          <a:prstGeom prst="rect">
            <a:avLst/>
          </a:prstGeom>
          <a:noFill/>
          <a:ln>
            <a:noFill/>
          </a:ln>
        </p:spPr>
        <p:txBody>
          <a:bodyPr spcFirstLastPara="1" wrap="square" lIns="0" tIns="0" rIns="0" bIns="0" anchor="t" anchorCtr="0">
            <a:noAutofit/>
          </a:bodyPr>
          <a:lstStyle/>
          <a:p>
            <a:pPr>
              <a:lnSpc>
                <a:spcPct val="127027"/>
              </a:lnSpc>
              <a:buClr>
                <a:srgbClr val="15213F"/>
              </a:buClr>
              <a:buSzPts val="1850"/>
            </a:pPr>
            <a:r>
              <a:rPr lang="en-US" sz="1542">
                <a:solidFill>
                  <a:srgbClr val="15213F"/>
                </a:solidFill>
                <a:latin typeface="Roboto Slab"/>
                <a:ea typeface="Roboto Slab"/>
                <a:cs typeface="Roboto Slab"/>
                <a:sym typeface="Roboto Slab"/>
              </a:rPr>
              <a:t>Başvuru Formu</a:t>
            </a:r>
            <a:endParaRPr sz="1542"/>
          </a:p>
        </p:txBody>
      </p:sp>
      <p:sp>
        <p:nvSpPr>
          <p:cNvPr id="145" name="Google Shape;145;p17"/>
          <p:cNvSpPr/>
          <p:nvPr/>
        </p:nvSpPr>
        <p:spPr>
          <a:xfrm>
            <a:off x="8013304" y="3985518"/>
            <a:ext cx="3612853" cy="473075"/>
          </a:xfrm>
          <a:prstGeom prst="rect">
            <a:avLst/>
          </a:prstGeom>
          <a:noFill/>
          <a:ln>
            <a:noFill/>
          </a:ln>
        </p:spPr>
        <p:txBody>
          <a:bodyPr spcFirstLastPara="1" wrap="square" lIns="0" tIns="0" rIns="0" bIns="0" anchor="t" anchorCtr="0">
            <a:noAutofit/>
          </a:bodyPr>
          <a:lstStyle/>
          <a:p>
            <a:pPr>
              <a:lnSpc>
                <a:spcPct val="146666"/>
              </a:lnSpc>
              <a:buClr>
                <a:srgbClr val="15213F"/>
              </a:buClr>
              <a:buSzPts val="1500"/>
            </a:pPr>
            <a:r>
              <a:rPr lang="en-US" sz="1250">
                <a:solidFill>
                  <a:srgbClr val="15213F"/>
                </a:solidFill>
                <a:latin typeface="Roboto"/>
                <a:ea typeface="Roboto"/>
                <a:cs typeface="Roboto"/>
                <a:sym typeface="Roboto"/>
              </a:rPr>
              <a:t>Kriterlere uygun şekilde soruları doldurun ve başvurunuzu tamamlayın</a:t>
            </a:r>
            <a:endParaRPr sz="1250"/>
          </a:p>
        </p:txBody>
      </p:sp>
      <p:sp>
        <p:nvSpPr>
          <p:cNvPr id="146" name="Google Shape;146;p17"/>
          <p:cNvSpPr/>
          <p:nvPr/>
        </p:nvSpPr>
        <p:spPr>
          <a:xfrm>
            <a:off x="8013304" y="4699197"/>
            <a:ext cx="3612853" cy="1300549"/>
          </a:xfrm>
          <a:prstGeom prst="roundRect">
            <a:avLst>
              <a:gd name="adj" fmla="val 2209"/>
            </a:avLst>
          </a:prstGeom>
          <a:solidFill>
            <a:srgbClr val="C3CFEF"/>
          </a:solidFill>
          <a:ln>
            <a:noFill/>
          </a:ln>
        </p:spPr>
        <p:txBody>
          <a:bodyPr spcFirstLastPara="1" wrap="square" lIns="76188" tIns="76188" rIns="76188" bIns="76188" anchor="ctr" anchorCtr="0">
            <a:noAutofit/>
          </a:bodyPr>
          <a:lstStyle/>
          <a:p>
            <a:endParaRPr sz="1500"/>
          </a:p>
        </p:txBody>
      </p:sp>
      <p:pic>
        <p:nvPicPr>
          <p:cNvPr id="147" name="Google Shape;147;p17" descr="preencoded.png"/>
          <p:cNvPicPr preferRelativeResize="0"/>
          <p:nvPr/>
        </p:nvPicPr>
        <p:blipFill rotWithShape="1">
          <a:blip r:embed="rId9">
            <a:alphaModFix/>
          </a:blip>
          <a:srcRect/>
          <a:stretch/>
        </p:blipFill>
        <p:spPr>
          <a:xfrm>
            <a:off x="8173344" y="4930577"/>
            <a:ext cx="200124" cy="160040"/>
          </a:xfrm>
          <a:prstGeom prst="rect">
            <a:avLst/>
          </a:prstGeom>
          <a:noFill/>
          <a:ln>
            <a:noFill/>
          </a:ln>
        </p:spPr>
      </p:pic>
      <p:sp>
        <p:nvSpPr>
          <p:cNvPr id="148" name="Google Shape;148;p17"/>
          <p:cNvSpPr/>
          <p:nvPr/>
        </p:nvSpPr>
        <p:spPr>
          <a:xfrm>
            <a:off x="8533507" y="4751091"/>
            <a:ext cx="2932608" cy="865187"/>
          </a:xfrm>
          <a:prstGeom prst="rect">
            <a:avLst/>
          </a:prstGeom>
          <a:noFill/>
          <a:ln>
            <a:noFill/>
          </a:ln>
        </p:spPr>
        <p:txBody>
          <a:bodyPr spcFirstLastPara="1" wrap="square" lIns="0" tIns="0" rIns="0" bIns="0" anchor="t" anchorCtr="0">
            <a:noAutofit/>
          </a:bodyPr>
          <a:lstStyle/>
          <a:p>
            <a:pPr>
              <a:lnSpc>
                <a:spcPct val="146666"/>
              </a:lnSpc>
              <a:buClr>
                <a:srgbClr val="000000"/>
              </a:buClr>
              <a:buSzPts val="1500"/>
            </a:pPr>
            <a:r>
              <a:rPr lang="en-US" sz="1250" dirty="0">
                <a:solidFill>
                  <a:srgbClr val="000000"/>
                </a:solidFill>
                <a:latin typeface="Roboto"/>
                <a:ea typeface="Roboto"/>
                <a:cs typeface="Roboto"/>
                <a:sym typeface="Roboto"/>
              </a:rPr>
              <a:t>Her </a:t>
            </a:r>
            <a:r>
              <a:rPr lang="en-US" sz="1250" dirty="0" err="1">
                <a:solidFill>
                  <a:srgbClr val="000000"/>
                </a:solidFill>
                <a:latin typeface="Roboto"/>
                <a:ea typeface="Roboto"/>
                <a:cs typeface="Roboto"/>
                <a:sym typeface="Roboto"/>
              </a:rPr>
              <a:t>iki</a:t>
            </a:r>
            <a:r>
              <a:rPr lang="en-US" sz="1250" dirty="0">
                <a:solidFill>
                  <a:srgbClr val="000000"/>
                </a:solidFill>
                <a:latin typeface="Roboto"/>
                <a:ea typeface="Roboto"/>
                <a:cs typeface="Roboto"/>
                <a:sym typeface="Roboto"/>
              </a:rPr>
              <a:t> </a:t>
            </a:r>
            <a:r>
              <a:rPr lang="en-US" sz="1250" dirty="0" err="1">
                <a:solidFill>
                  <a:srgbClr val="000000"/>
                </a:solidFill>
                <a:latin typeface="Roboto"/>
                <a:ea typeface="Roboto"/>
                <a:cs typeface="Roboto"/>
                <a:sym typeface="Roboto"/>
              </a:rPr>
              <a:t>aşamayı</a:t>
            </a:r>
            <a:r>
              <a:rPr lang="en-US" sz="1250" dirty="0">
                <a:solidFill>
                  <a:srgbClr val="000000"/>
                </a:solidFill>
                <a:latin typeface="Roboto"/>
                <a:ea typeface="Roboto"/>
                <a:cs typeface="Roboto"/>
                <a:sym typeface="Roboto"/>
              </a:rPr>
              <a:t> da </a:t>
            </a:r>
            <a:r>
              <a:rPr lang="en-US" sz="1250" dirty="0" err="1">
                <a:solidFill>
                  <a:srgbClr val="000000"/>
                </a:solidFill>
                <a:latin typeface="Roboto"/>
                <a:ea typeface="Roboto"/>
                <a:cs typeface="Roboto"/>
                <a:sym typeface="Roboto"/>
              </a:rPr>
              <a:t>tamamlamazsanız</a:t>
            </a:r>
            <a:r>
              <a:rPr lang="en-US" sz="1250" dirty="0">
                <a:solidFill>
                  <a:srgbClr val="000000"/>
                </a:solidFill>
                <a:latin typeface="Roboto"/>
                <a:ea typeface="Roboto"/>
                <a:cs typeface="Roboto"/>
                <a:sym typeface="Roboto"/>
              </a:rPr>
              <a:t> </a:t>
            </a:r>
            <a:r>
              <a:rPr lang="en-US" sz="1250" dirty="0" err="1">
                <a:solidFill>
                  <a:srgbClr val="000000"/>
                </a:solidFill>
                <a:latin typeface="Roboto"/>
                <a:ea typeface="Roboto"/>
                <a:cs typeface="Roboto"/>
                <a:sym typeface="Roboto"/>
              </a:rPr>
              <a:t>başvurunuz</a:t>
            </a:r>
            <a:r>
              <a:rPr lang="en-US" sz="1250" dirty="0">
                <a:solidFill>
                  <a:srgbClr val="000000"/>
                </a:solidFill>
                <a:latin typeface="Roboto"/>
                <a:ea typeface="Roboto"/>
                <a:cs typeface="Roboto"/>
                <a:sym typeface="Roboto"/>
              </a:rPr>
              <a:t> "</a:t>
            </a:r>
            <a:r>
              <a:rPr lang="en-US" sz="1250" dirty="0" err="1">
                <a:solidFill>
                  <a:srgbClr val="000000"/>
                </a:solidFill>
                <a:latin typeface="Roboto"/>
                <a:ea typeface="Roboto"/>
                <a:cs typeface="Roboto"/>
                <a:sym typeface="Roboto"/>
              </a:rPr>
              <a:t>Yarım</a:t>
            </a:r>
            <a:r>
              <a:rPr lang="en-US" sz="1250" dirty="0">
                <a:solidFill>
                  <a:srgbClr val="000000"/>
                </a:solidFill>
                <a:latin typeface="Roboto"/>
                <a:ea typeface="Roboto"/>
                <a:cs typeface="Roboto"/>
                <a:sym typeface="Roboto"/>
              </a:rPr>
              <a:t> Kalan </a:t>
            </a:r>
            <a:r>
              <a:rPr lang="en-US" sz="1250" dirty="0" err="1">
                <a:solidFill>
                  <a:srgbClr val="000000"/>
                </a:solidFill>
                <a:latin typeface="Roboto"/>
                <a:ea typeface="Roboto"/>
                <a:cs typeface="Roboto"/>
                <a:sym typeface="Roboto"/>
              </a:rPr>
              <a:t>Başvuru</a:t>
            </a:r>
            <a:r>
              <a:rPr lang="en-US" sz="1250" dirty="0">
                <a:solidFill>
                  <a:srgbClr val="000000"/>
                </a:solidFill>
                <a:latin typeface="Roboto"/>
                <a:ea typeface="Roboto"/>
                <a:cs typeface="Roboto"/>
                <a:sym typeface="Roboto"/>
              </a:rPr>
              <a:t>" </a:t>
            </a:r>
            <a:r>
              <a:rPr lang="en-US" sz="1250" dirty="0" err="1">
                <a:solidFill>
                  <a:srgbClr val="000000"/>
                </a:solidFill>
                <a:latin typeface="Roboto"/>
                <a:ea typeface="Roboto"/>
                <a:cs typeface="Roboto"/>
                <a:sym typeface="Roboto"/>
              </a:rPr>
              <a:t>olarak</a:t>
            </a:r>
            <a:r>
              <a:rPr lang="en-US" sz="1250" dirty="0">
                <a:solidFill>
                  <a:srgbClr val="000000"/>
                </a:solidFill>
                <a:latin typeface="Roboto"/>
                <a:ea typeface="Roboto"/>
                <a:cs typeface="Roboto"/>
                <a:sym typeface="Roboto"/>
              </a:rPr>
              <a:t> </a:t>
            </a:r>
            <a:r>
              <a:rPr lang="en-US" sz="1250" dirty="0" err="1">
                <a:solidFill>
                  <a:srgbClr val="000000"/>
                </a:solidFill>
                <a:latin typeface="Roboto"/>
                <a:ea typeface="Roboto"/>
                <a:cs typeface="Roboto"/>
                <a:sym typeface="Roboto"/>
              </a:rPr>
              <a:t>görüntülenir</a:t>
            </a:r>
            <a:r>
              <a:rPr lang="en-US" sz="1250" dirty="0">
                <a:solidFill>
                  <a:srgbClr val="000000"/>
                </a:solidFill>
                <a:latin typeface="Roboto"/>
                <a:ea typeface="Roboto"/>
                <a:cs typeface="Roboto"/>
                <a:sym typeface="Roboto"/>
              </a:rPr>
              <a:t> </a:t>
            </a:r>
            <a:r>
              <a:rPr lang="en-US" sz="1250" dirty="0" err="1">
                <a:solidFill>
                  <a:srgbClr val="000000"/>
                </a:solidFill>
                <a:latin typeface="Roboto"/>
                <a:ea typeface="Roboto"/>
                <a:cs typeface="Roboto"/>
                <a:sym typeface="Roboto"/>
              </a:rPr>
              <a:t>ve</a:t>
            </a:r>
            <a:r>
              <a:rPr lang="en-US" sz="1250" dirty="0">
                <a:solidFill>
                  <a:srgbClr val="000000"/>
                </a:solidFill>
                <a:latin typeface="Roboto"/>
                <a:ea typeface="Roboto"/>
                <a:cs typeface="Roboto"/>
                <a:sym typeface="Roboto"/>
              </a:rPr>
              <a:t> </a:t>
            </a:r>
            <a:r>
              <a:rPr lang="en-US" sz="1250" dirty="0" err="1">
                <a:solidFill>
                  <a:srgbClr val="000000"/>
                </a:solidFill>
                <a:latin typeface="Roboto"/>
                <a:ea typeface="Roboto"/>
                <a:cs typeface="Roboto"/>
                <a:sym typeface="Roboto"/>
              </a:rPr>
              <a:t>değerlendirmeye</a:t>
            </a:r>
            <a:r>
              <a:rPr lang="en-US" sz="1250" dirty="0">
                <a:solidFill>
                  <a:srgbClr val="000000"/>
                </a:solidFill>
                <a:latin typeface="Roboto"/>
                <a:ea typeface="Roboto"/>
                <a:cs typeface="Roboto"/>
                <a:sym typeface="Roboto"/>
              </a:rPr>
              <a:t> </a:t>
            </a:r>
            <a:r>
              <a:rPr lang="en-US" sz="1250" dirty="0" err="1">
                <a:solidFill>
                  <a:srgbClr val="000000"/>
                </a:solidFill>
                <a:latin typeface="Roboto"/>
                <a:ea typeface="Roboto"/>
                <a:cs typeface="Roboto"/>
                <a:sym typeface="Roboto"/>
              </a:rPr>
              <a:t>alınmaz</a:t>
            </a:r>
            <a:r>
              <a:rPr lang="en-US" sz="1250" dirty="0">
                <a:solidFill>
                  <a:srgbClr val="000000"/>
                </a:solidFill>
                <a:latin typeface="Roboto"/>
                <a:ea typeface="Roboto"/>
                <a:cs typeface="Roboto"/>
                <a:sym typeface="Roboto"/>
              </a:rPr>
              <a:t>.</a:t>
            </a:r>
            <a:endParaRPr sz="1250" dirty="0"/>
          </a:p>
        </p:txBody>
      </p:sp>
      <p:sp>
        <p:nvSpPr>
          <p:cNvPr id="23" name="Dikdörtgen 22"/>
          <p:cNvSpPr/>
          <p:nvPr/>
        </p:nvSpPr>
        <p:spPr>
          <a:xfrm>
            <a:off x="10539046" y="6119447"/>
            <a:ext cx="1652954" cy="668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52687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p:nvPr/>
        </p:nvSpPr>
        <p:spPr>
          <a:xfrm>
            <a:off x="661493" y="1294011"/>
            <a:ext cx="2322340" cy="430808"/>
          </a:xfrm>
          <a:prstGeom prst="roundRect">
            <a:avLst>
              <a:gd name="adj" fmla="val 6386"/>
            </a:avLst>
          </a:prstGeom>
          <a:solidFill>
            <a:srgbClr val="D7DFF4"/>
          </a:solidFill>
          <a:ln>
            <a:noFill/>
          </a:ln>
        </p:spPr>
        <p:txBody>
          <a:bodyPr spcFirstLastPara="1" wrap="square" lIns="76188" tIns="76188" rIns="76188" bIns="76188" anchor="ctr" anchorCtr="0">
            <a:noAutofit/>
          </a:bodyPr>
          <a:lstStyle/>
          <a:p>
            <a:endParaRPr sz="1500"/>
          </a:p>
        </p:txBody>
      </p:sp>
      <p:pic>
        <p:nvPicPr>
          <p:cNvPr id="155" name="Google Shape;155;p18" descr="preencoded.png"/>
          <p:cNvPicPr preferRelativeResize="0"/>
          <p:nvPr/>
        </p:nvPicPr>
        <p:blipFill rotWithShape="1">
          <a:blip r:embed="rId3">
            <a:alphaModFix/>
          </a:blip>
          <a:srcRect/>
          <a:stretch/>
        </p:blipFill>
        <p:spPr>
          <a:xfrm>
            <a:off x="774899" y="1396008"/>
            <a:ext cx="151209" cy="151209"/>
          </a:xfrm>
          <a:prstGeom prst="rect">
            <a:avLst/>
          </a:prstGeom>
          <a:noFill/>
          <a:ln>
            <a:noFill/>
          </a:ln>
        </p:spPr>
      </p:pic>
      <p:sp>
        <p:nvSpPr>
          <p:cNvPr id="156" name="Google Shape;156;p18"/>
          <p:cNvSpPr/>
          <p:nvPr/>
        </p:nvSpPr>
        <p:spPr>
          <a:xfrm>
            <a:off x="1001713" y="1350666"/>
            <a:ext cx="2967732" cy="196552"/>
          </a:xfrm>
          <a:prstGeom prst="rect">
            <a:avLst/>
          </a:prstGeom>
          <a:noFill/>
          <a:ln>
            <a:noFill/>
          </a:ln>
        </p:spPr>
        <p:txBody>
          <a:bodyPr spcFirstLastPara="1" wrap="square" lIns="0" tIns="0" rIns="0" bIns="0" anchor="t" anchorCtr="0">
            <a:noAutofit/>
          </a:bodyPr>
          <a:lstStyle/>
          <a:p>
            <a:pPr>
              <a:lnSpc>
                <a:spcPct val="160714"/>
              </a:lnSpc>
              <a:buClr>
                <a:srgbClr val="15213F"/>
              </a:buClr>
              <a:buSzPts val="1400"/>
            </a:pPr>
            <a:r>
              <a:rPr lang="en-US" sz="1167" dirty="0">
                <a:solidFill>
                  <a:srgbClr val="15213F"/>
                </a:solidFill>
                <a:latin typeface="Roboto"/>
                <a:ea typeface="Roboto"/>
                <a:cs typeface="Roboto"/>
                <a:sym typeface="Roboto"/>
              </a:rPr>
              <a:t>TERCIH STRATEJISI</a:t>
            </a:r>
            <a:endParaRPr sz="1167" dirty="0"/>
          </a:p>
        </p:txBody>
      </p:sp>
      <p:sp>
        <p:nvSpPr>
          <p:cNvPr id="157" name="Google Shape;157;p18"/>
          <p:cNvSpPr/>
          <p:nvPr/>
        </p:nvSpPr>
        <p:spPr>
          <a:xfrm>
            <a:off x="661492" y="1724819"/>
            <a:ext cx="4725492" cy="590649"/>
          </a:xfrm>
          <a:prstGeom prst="rect">
            <a:avLst/>
          </a:prstGeom>
          <a:noFill/>
          <a:ln>
            <a:noFill/>
          </a:ln>
        </p:spPr>
        <p:txBody>
          <a:bodyPr spcFirstLastPara="1" wrap="square" lIns="0" tIns="0" rIns="0" bIns="0" anchor="t" anchorCtr="0">
            <a:noAutofit/>
          </a:bodyPr>
          <a:lstStyle/>
          <a:p>
            <a:pPr>
              <a:lnSpc>
                <a:spcPct val="124719"/>
              </a:lnSpc>
              <a:buClr>
                <a:srgbClr val="3257B8"/>
              </a:buClr>
              <a:buSzPts val="4450"/>
            </a:pPr>
            <a:r>
              <a:rPr lang="en-US" sz="3708" dirty="0">
                <a:solidFill>
                  <a:srgbClr val="3257B8"/>
                </a:solidFill>
                <a:latin typeface="Roboto Slab"/>
                <a:ea typeface="Roboto Slab"/>
                <a:cs typeface="Roboto Slab"/>
                <a:sym typeface="Roboto Slab"/>
              </a:rPr>
              <a:t>İl </a:t>
            </a:r>
            <a:r>
              <a:rPr lang="en-US" sz="3708" dirty="0" err="1">
                <a:solidFill>
                  <a:srgbClr val="3257B8"/>
                </a:solidFill>
                <a:latin typeface="Roboto Slab"/>
                <a:ea typeface="Roboto Slab"/>
                <a:cs typeface="Roboto Slab"/>
                <a:sym typeface="Roboto Slab"/>
              </a:rPr>
              <a:t>ve</a:t>
            </a:r>
            <a:r>
              <a:rPr lang="en-US" sz="3708" dirty="0">
                <a:solidFill>
                  <a:srgbClr val="3257B8"/>
                </a:solidFill>
                <a:latin typeface="Roboto Slab"/>
                <a:ea typeface="Roboto Slab"/>
                <a:cs typeface="Roboto Slab"/>
                <a:sym typeface="Roboto Slab"/>
              </a:rPr>
              <a:t> </a:t>
            </a:r>
            <a:r>
              <a:rPr lang="en-US" sz="3708" dirty="0" err="1">
                <a:solidFill>
                  <a:srgbClr val="3257B8"/>
                </a:solidFill>
                <a:latin typeface="Roboto Slab"/>
                <a:ea typeface="Roboto Slab"/>
                <a:cs typeface="Roboto Slab"/>
                <a:sym typeface="Roboto Slab"/>
              </a:rPr>
              <a:t>İlçe</a:t>
            </a:r>
            <a:r>
              <a:rPr lang="en-US" sz="3708" dirty="0">
                <a:solidFill>
                  <a:srgbClr val="3257B8"/>
                </a:solidFill>
                <a:latin typeface="Roboto Slab"/>
                <a:ea typeface="Roboto Slab"/>
                <a:cs typeface="Roboto Slab"/>
                <a:sym typeface="Roboto Slab"/>
              </a:rPr>
              <a:t> </a:t>
            </a:r>
            <a:r>
              <a:rPr lang="en-US" sz="3708" dirty="0" err="1">
                <a:solidFill>
                  <a:srgbClr val="3257B8"/>
                </a:solidFill>
                <a:latin typeface="Roboto Slab"/>
                <a:ea typeface="Roboto Slab"/>
                <a:cs typeface="Roboto Slab"/>
                <a:sym typeface="Roboto Slab"/>
              </a:rPr>
              <a:t>Tercihleri</a:t>
            </a:r>
            <a:endParaRPr sz="3708" dirty="0"/>
          </a:p>
        </p:txBody>
      </p:sp>
      <p:sp>
        <p:nvSpPr>
          <p:cNvPr id="158" name="Google Shape;158;p18"/>
          <p:cNvSpPr/>
          <p:nvPr/>
        </p:nvSpPr>
        <p:spPr>
          <a:xfrm>
            <a:off x="661492" y="2598936"/>
            <a:ext cx="3496965" cy="2147590"/>
          </a:xfrm>
          <a:prstGeom prst="roundRect">
            <a:avLst>
              <a:gd name="adj" fmla="val 1320"/>
            </a:avLst>
          </a:prstGeom>
          <a:solidFill>
            <a:srgbClr val="E9ECF2"/>
          </a:solidFill>
          <a:ln>
            <a:noFill/>
          </a:ln>
        </p:spPr>
        <p:txBody>
          <a:bodyPr spcFirstLastPara="1" wrap="square" lIns="76188" tIns="76188" rIns="76188" bIns="76188" anchor="ctr" anchorCtr="0">
            <a:noAutofit/>
          </a:bodyPr>
          <a:lstStyle/>
          <a:p>
            <a:endParaRPr sz="1500"/>
          </a:p>
        </p:txBody>
      </p:sp>
      <p:pic>
        <p:nvPicPr>
          <p:cNvPr id="159" name="Google Shape;159;p18" descr="preencoded.png"/>
          <p:cNvPicPr preferRelativeResize="0"/>
          <p:nvPr/>
        </p:nvPicPr>
        <p:blipFill rotWithShape="1">
          <a:blip r:embed="rId4">
            <a:alphaModFix/>
          </a:blip>
          <a:srcRect/>
          <a:stretch/>
        </p:blipFill>
        <p:spPr>
          <a:xfrm>
            <a:off x="850503" y="2787948"/>
            <a:ext cx="567035" cy="567035"/>
          </a:xfrm>
          <a:prstGeom prst="rect">
            <a:avLst/>
          </a:prstGeom>
          <a:noFill/>
          <a:ln>
            <a:noFill/>
          </a:ln>
        </p:spPr>
      </p:pic>
      <p:pic>
        <p:nvPicPr>
          <p:cNvPr id="160" name="Google Shape;160;p18" descr="preencoded.png"/>
          <p:cNvPicPr preferRelativeResize="0"/>
          <p:nvPr/>
        </p:nvPicPr>
        <p:blipFill rotWithShape="1">
          <a:blip r:embed="rId5">
            <a:alphaModFix/>
          </a:blip>
          <a:srcRect/>
          <a:stretch/>
        </p:blipFill>
        <p:spPr>
          <a:xfrm>
            <a:off x="1006475" y="2943820"/>
            <a:ext cx="255092" cy="255092"/>
          </a:xfrm>
          <a:prstGeom prst="rect">
            <a:avLst/>
          </a:prstGeom>
          <a:noFill/>
          <a:ln>
            <a:noFill/>
          </a:ln>
        </p:spPr>
      </p:pic>
      <p:sp>
        <p:nvSpPr>
          <p:cNvPr id="161" name="Google Shape;161;p18"/>
          <p:cNvSpPr/>
          <p:nvPr/>
        </p:nvSpPr>
        <p:spPr>
          <a:xfrm>
            <a:off x="850504" y="3543994"/>
            <a:ext cx="2362696" cy="295275"/>
          </a:xfrm>
          <a:prstGeom prst="rect">
            <a:avLst/>
          </a:prstGeom>
          <a:noFill/>
          <a:ln>
            <a:noFill/>
          </a:ln>
        </p:spPr>
        <p:txBody>
          <a:bodyPr spcFirstLastPara="1" wrap="square" lIns="0" tIns="0" rIns="0" bIns="0" anchor="t" anchorCtr="0">
            <a:noAutofit/>
          </a:bodyPr>
          <a:lstStyle/>
          <a:p>
            <a:pPr>
              <a:lnSpc>
                <a:spcPct val="125000"/>
              </a:lnSpc>
              <a:buClr>
                <a:srgbClr val="15213F"/>
              </a:buClr>
              <a:buSzPts val="2200"/>
            </a:pPr>
            <a:r>
              <a:rPr lang="en-US" sz="1833">
                <a:solidFill>
                  <a:srgbClr val="15213F"/>
                </a:solidFill>
                <a:latin typeface="Roboto Slab"/>
                <a:ea typeface="Roboto Slab"/>
                <a:cs typeface="Roboto Slab"/>
                <a:sym typeface="Roboto Slab"/>
              </a:rPr>
              <a:t>İlk Tercih Önemli</a:t>
            </a:r>
            <a:endParaRPr sz="1833"/>
          </a:p>
        </p:txBody>
      </p:sp>
      <p:sp>
        <p:nvSpPr>
          <p:cNvPr id="162" name="Google Shape;162;p18"/>
          <p:cNvSpPr/>
          <p:nvPr/>
        </p:nvSpPr>
        <p:spPr>
          <a:xfrm>
            <a:off x="850503" y="3952677"/>
            <a:ext cx="3118942" cy="604838"/>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a:solidFill>
                  <a:srgbClr val="15213F"/>
                </a:solidFill>
                <a:latin typeface="Roboto"/>
                <a:ea typeface="Roboto"/>
                <a:cs typeface="Roboto"/>
                <a:sym typeface="Roboto"/>
              </a:rPr>
              <a:t>Staj yapmak istediğiniz ili mutlaka ilk tercihiniz yapın</a:t>
            </a:r>
            <a:endParaRPr sz="1458"/>
          </a:p>
        </p:txBody>
      </p:sp>
      <p:sp>
        <p:nvSpPr>
          <p:cNvPr id="163" name="Google Shape;163;p18"/>
          <p:cNvSpPr/>
          <p:nvPr/>
        </p:nvSpPr>
        <p:spPr>
          <a:xfrm>
            <a:off x="4347468" y="2598936"/>
            <a:ext cx="3496965" cy="2147590"/>
          </a:xfrm>
          <a:prstGeom prst="roundRect">
            <a:avLst>
              <a:gd name="adj" fmla="val 1320"/>
            </a:avLst>
          </a:prstGeom>
          <a:solidFill>
            <a:srgbClr val="E9ECF2"/>
          </a:solidFill>
          <a:ln>
            <a:noFill/>
          </a:ln>
        </p:spPr>
        <p:txBody>
          <a:bodyPr spcFirstLastPara="1" wrap="square" lIns="76188" tIns="76188" rIns="76188" bIns="76188" anchor="ctr" anchorCtr="0">
            <a:noAutofit/>
          </a:bodyPr>
          <a:lstStyle/>
          <a:p>
            <a:endParaRPr sz="1500"/>
          </a:p>
        </p:txBody>
      </p:sp>
      <p:pic>
        <p:nvPicPr>
          <p:cNvPr id="164" name="Google Shape;164;p18" descr="preencoded.png"/>
          <p:cNvPicPr preferRelativeResize="0"/>
          <p:nvPr/>
        </p:nvPicPr>
        <p:blipFill rotWithShape="1">
          <a:blip r:embed="rId6">
            <a:alphaModFix/>
          </a:blip>
          <a:srcRect/>
          <a:stretch/>
        </p:blipFill>
        <p:spPr>
          <a:xfrm>
            <a:off x="4536480" y="2787948"/>
            <a:ext cx="567035" cy="567035"/>
          </a:xfrm>
          <a:prstGeom prst="rect">
            <a:avLst/>
          </a:prstGeom>
          <a:noFill/>
          <a:ln>
            <a:noFill/>
          </a:ln>
        </p:spPr>
      </p:pic>
      <p:pic>
        <p:nvPicPr>
          <p:cNvPr id="165" name="Google Shape;165;p18" descr="preencoded.png"/>
          <p:cNvPicPr preferRelativeResize="0"/>
          <p:nvPr/>
        </p:nvPicPr>
        <p:blipFill rotWithShape="1">
          <a:blip r:embed="rId7">
            <a:alphaModFix/>
          </a:blip>
          <a:srcRect/>
          <a:stretch/>
        </p:blipFill>
        <p:spPr>
          <a:xfrm>
            <a:off x="4692452" y="2943820"/>
            <a:ext cx="255092" cy="255092"/>
          </a:xfrm>
          <a:prstGeom prst="rect">
            <a:avLst/>
          </a:prstGeom>
          <a:noFill/>
          <a:ln>
            <a:noFill/>
          </a:ln>
        </p:spPr>
      </p:pic>
      <p:sp>
        <p:nvSpPr>
          <p:cNvPr id="166" name="Google Shape;166;p18"/>
          <p:cNvSpPr/>
          <p:nvPr/>
        </p:nvSpPr>
        <p:spPr>
          <a:xfrm>
            <a:off x="4536480" y="3543994"/>
            <a:ext cx="2362696" cy="295275"/>
          </a:xfrm>
          <a:prstGeom prst="rect">
            <a:avLst/>
          </a:prstGeom>
          <a:noFill/>
          <a:ln>
            <a:noFill/>
          </a:ln>
        </p:spPr>
        <p:txBody>
          <a:bodyPr spcFirstLastPara="1" wrap="square" lIns="0" tIns="0" rIns="0" bIns="0" anchor="t" anchorCtr="0">
            <a:noAutofit/>
          </a:bodyPr>
          <a:lstStyle/>
          <a:p>
            <a:pPr>
              <a:lnSpc>
                <a:spcPct val="125000"/>
              </a:lnSpc>
              <a:buClr>
                <a:srgbClr val="15213F"/>
              </a:buClr>
              <a:buSzPts val="2200"/>
            </a:pPr>
            <a:r>
              <a:rPr lang="en-US" sz="1833">
                <a:solidFill>
                  <a:srgbClr val="15213F"/>
                </a:solidFill>
                <a:latin typeface="Roboto Slab"/>
                <a:ea typeface="Roboto Slab"/>
                <a:cs typeface="Roboto Slab"/>
                <a:sym typeface="Roboto Slab"/>
              </a:rPr>
              <a:t>İlçe Seçimi</a:t>
            </a:r>
            <a:endParaRPr sz="1833"/>
          </a:p>
        </p:txBody>
      </p:sp>
      <p:sp>
        <p:nvSpPr>
          <p:cNvPr id="167" name="Google Shape;167;p18"/>
          <p:cNvSpPr/>
          <p:nvPr/>
        </p:nvSpPr>
        <p:spPr>
          <a:xfrm>
            <a:off x="4536480" y="3952677"/>
            <a:ext cx="3118942" cy="604838"/>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a:solidFill>
                  <a:srgbClr val="15213F"/>
                </a:solidFill>
                <a:latin typeface="Roboto"/>
                <a:ea typeface="Roboto"/>
                <a:cs typeface="Roboto"/>
                <a:sym typeface="Roboto"/>
              </a:rPr>
              <a:t>Her il için en az 1, en fazla 10 ilçe tercih edebilirsiniz</a:t>
            </a:r>
            <a:endParaRPr sz="1458"/>
          </a:p>
        </p:txBody>
      </p:sp>
      <p:sp>
        <p:nvSpPr>
          <p:cNvPr id="168" name="Google Shape;168;p18"/>
          <p:cNvSpPr/>
          <p:nvPr/>
        </p:nvSpPr>
        <p:spPr>
          <a:xfrm>
            <a:off x="8033444" y="2598936"/>
            <a:ext cx="3496965" cy="2147590"/>
          </a:xfrm>
          <a:prstGeom prst="roundRect">
            <a:avLst>
              <a:gd name="adj" fmla="val 1320"/>
            </a:avLst>
          </a:prstGeom>
          <a:solidFill>
            <a:srgbClr val="E9ECF2"/>
          </a:solidFill>
          <a:ln>
            <a:noFill/>
          </a:ln>
        </p:spPr>
        <p:txBody>
          <a:bodyPr spcFirstLastPara="1" wrap="square" lIns="76188" tIns="76188" rIns="76188" bIns="76188" anchor="ctr" anchorCtr="0">
            <a:noAutofit/>
          </a:bodyPr>
          <a:lstStyle/>
          <a:p>
            <a:endParaRPr sz="1500"/>
          </a:p>
        </p:txBody>
      </p:sp>
      <p:pic>
        <p:nvPicPr>
          <p:cNvPr id="169" name="Google Shape;169;p18" descr="preencoded.png"/>
          <p:cNvPicPr preferRelativeResize="0"/>
          <p:nvPr/>
        </p:nvPicPr>
        <p:blipFill rotWithShape="1">
          <a:blip r:embed="rId8">
            <a:alphaModFix/>
          </a:blip>
          <a:srcRect/>
          <a:stretch/>
        </p:blipFill>
        <p:spPr>
          <a:xfrm>
            <a:off x="8222457" y="2787948"/>
            <a:ext cx="567035" cy="567035"/>
          </a:xfrm>
          <a:prstGeom prst="rect">
            <a:avLst/>
          </a:prstGeom>
          <a:noFill/>
          <a:ln>
            <a:noFill/>
          </a:ln>
        </p:spPr>
      </p:pic>
      <p:pic>
        <p:nvPicPr>
          <p:cNvPr id="170" name="Google Shape;170;p18" descr="preencoded.png"/>
          <p:cNvPicPr preferRelativeResize="0"/>
          <p:nvPr/>
        </p:nvPicPr>
        <p:blipFill rotWithShape="1">
          <a:blip r:embed="rId9">
            <a:alphaModFix/>
          </a:blip>
          <a:srcRect/>
          <a:stretch/>
        </p:blipFill>
        <p:spPr>
          <a:xfrm>
            <a:off x="8378428" y="2943820"/>
            <a:ext cx="255092" cy="255092"/>
          </a:xfrm>
          <a:prstGeom prst="rect">
            <a:avLst/>
          </a:prstGeom>
          <a:noFill/>
          <a:ln>
            <a:noFill/>
          </a:ln>
        </p:spPr>
      </p:pic>
      <p:sp>
        <p:nvSpPr>
          <p:cNvPr id="171" name="Google Shape;171;p18"/>
          <p:cNvSpPr/>
          <p:nvPr/>
        </p:nvSpPr>
        <p:spPr>
          <a:xfrm>
            <a:off x="8222457" y="3543994"/>
            <a:ext cx="2362696" cy="295275"/>
          </a:xfrm>
          <a:prstGeom prst="rect">
            <a:avLst/>
          </a:prstGeom>
          <a:noFill/>
          <a:ln>
            <a:noFill/>
          </a:ln>
        </p:spPr>
        <p:txBody>
          <a:bodyPr spcFirstLastPara="1" wrap="square" lIns="0" tIns="0" rIns="0" bIns="0" anchor="t" anchorCtr="0">
            <a:noAutofit/>
          </a:bodyPr>
          <a:lstStyle/>
          <a:p>
            <a:pPr>
              <a:lnSpc>
                <a:spcPct val="125000"/>
              </a:lnSpc>
              <a:buClr>
                <a:srgbClr val="15213F"/>
              </a:buClr>
              <a:buSzPts val="2200"/>
            </a:pPr>
            <a:r>
              <a:rPr lang="en-US" sz="1833">
                <a:solidFill>
                  <a:srgbClr val="15213F"/>
                </a:solidFill>
                <a:latin typeface="Roboto Slab"/>
                <a:ea typeface="Roboto Slab"/>
                <a:cs typeface="Roboto Slab"/>
                <a:sym typeface="Roboto Slab"/>
              </a:rPr>
              <a:t>Ulaşım &amp; Konaklama</a:t>
            </a:r>
            <a:endParaRPr sz="1833"/>
          </a:p>
        </p:txBody>
      </p:sp>
      <p:sp>
        <p:nvSpPr>
          <p:cNvPr id="172" name="Google Shape;172;p18"/>
          <p:cNvSpPr/>
          <p:nvPr/>
        </p:nvSpPr>
        <p:spPr>
          <a:xfrm>
            <a:off x="8222457" y="3952677"/>
            <a:ext cx="3118942" cy="604838"/>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a:solidFill>
                  <a:srgbClr val="15213F"/>
                </a:solidFill>
                <a:latin typeface="Roboto"/>
                <a:ea typeface="Roboto"/>
                <a:cs typeface="Roboto"/>
                <a:sym typeface="Roboto"/>
              </a:rPr>
              <a:t>Tüm ulaşım ve konaklama masrafları adayın sorumluluğundadır</a:t>
            </a:r>
            <a:endParaRPr sz="1458"/>
          </a:p>
        </p:txBody>
      </p:sp>
      <p:sp>
        <p:nvSpPr>
          <p:cNvPr id="173" name="Google Shape;173;p18"/>
          <p:cNvSpPr/>
          <p:nvPr/>
        </p:nvSpPr>
        <p:spPr>
          <a:xfrm>
            <a:off x="661492" y="4959152"/>
            <a:ext cx="10869018" cy="604838"/>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a:solidFill>
                  <a:srgbClr val="15213F"/>
                </a:solidFill>
                <a:latin typeface="Roboto"/>
                <a:ea typeface="Roboto"/>
                <a:cs typeface="Roboto"/>
                <a:sym typeface="Roboto"/>
              </a:rPr>
              <a:t>İlçe tercihi yapan adaylara teklif gelme olasılığı daha yüksektir. Ancak tercih edilmeyen ilçelerden de staj teklifi gelebilir - bu durumda teklifi kabul veya reddedebilirsiniz.</a:t>
            </a:r>
            <a:endParaRPr sz="1458"/>
          </a:p>
        </p:txBody>
      </p:sp>
      <p:sp>
        <p:nvSpPr>
          <p:cNvPr id="22" name="Dikdörtgen 21"/>
          <p:cNvSpPr/>
          <p:nvPr/>
        </p:nvSpPr>
        <p:spPr>
          <a:xfrm>
            <a:off x="10539046" y="6119447"/>
            <a:ext cx="1652954" cy="668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61077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p:nvPr/>
        </p:nvSpPr>
        <p:spPr>
          <a:xfrm>
            <a:off x="661492" y="1124446"/>
            <a:ext cx="8126809" cy="590649"/>
          </a:xfrm>
          <a:prstGeom prst="rect">
            <a:avLst/>
          </a:prstGeom>
          <a:noFill/>
          <a:ln>
            <a:noFill/>
          </a:ln>
        </p:spPr>
        <p:txBody>
          <a:bodyPr spcFirstLastPara="1" wrap="square" lIns="0" tIns="0" rIns="0" bIns="0" anchor="t" anchorCtr="0">
            <a:noAutofit/>
          </a:bodyPr>
          <a:lstStyle/>
          <a:p>
            <a:pPr>
              <a:lnSpc>
                <a:spcPct val="124719"/>
              </a:lnSpc>
              <a:buClr>
                <a:srgbClr val="3257B8"/>
              </a:buClr>
              <a:buSzPts val="4450"/>
            </a:pPr>
            <a:r>
              <a:rPr lang="en-US" sz="3708">
                <a:solidFill>
                  <a:srgbClr val="3257B8"/>
                </a:solidFill>
                <a:latin typeface="Roboto Slab"/>
                <a:ea typeface="Roboto Slab"/>
                <a:cs typeface="Roboto Slab"/>
                <a:sym typeface="Roboto Slab"/>
              </a:rPr>
              <a:t>Puanlama ve Değerlendirme Sistemi</a:t>
            </a:r>
            <a:endParaRPr sz="3708"/>
          </a:p>
        </p:txBody>
      </p:sp>
      <p:sp>
        <p:nvSpPr>
          <p:cNvPr id="180" name="Google Shape;180;p19"/>
          <p:cNvSpPr/>
          <p:nvPr/>
        </p:nvSpPr>
        <p:spPr>
          <a:xfrm>
            <a:off x="661492" y="2187575"/>
            <a:ext cx="3770114" cy="295275"/>
          </a:xfrm>
          <a:prstGeom prst="rect">
            <a:avLst/>
          </a:prstGeom>
          <a:noFill/>
          <a:ln>
            <a:noFill/>
          </a:ln>
        </p:spPr>
        <p:txBody>
          <a:bodyPr spcFirstLastPara="1" wrap="square" lIns="0" tIns="0" rIns="0" bIns="0" anchor="t" anchorCtr="0">
            <a:noAutofit/>
          </a:bodyPr>
          <a:lstStyle/>
          <a:p>
            <a:pPr>
              <a:lnSpc>
                <a:spcPct val="125000"/>
              </a:lnSpc>
              <a:buClr>
                <a:srgbClr val="3257B8"/>
              </a:buClr>
              <a:buSzPts val="2200"/>
            </a:pPr>
            <a:r>
              <a:rPr lang="en-US" sz="1833">
                <a:solidFill>
                  <a:srgbClr val="3257B8"/>
                </a:solidFill>
                <a:latin typeface="Roboto Slab"/>
                <a:ea typeface="Roboto Slab"/>
                <a:cs typeface="Roboto Slab"/>
                <a:sym typeface="Roboto Slab"/>
              </a:rPr>
              <a:t>Yeterlilik Puanı Nasıl Hesaplanır?</a:t>
            </a:r>
            <a:endParaRPr sz="1833"/>
          </a:p>
        </p:txBody>
      </p:sp>
      <p:sp>
        <p:nvSpPr>
          <p:cNvPr id="181" name="Google Shape;181;p19"/>
          <p:cNvSpPr/>
          <p:nvPr/>
        </p:nvSpPr>
        <p:spPr>
          <a:xfrm>
            <a:off x="661492" y="2671862"/>
            <a:ext cx="5203924" cy="907257"/>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a:solidFill>
                  <a:srgbClr val="15213F"/>
                </a:solidFill>
                <a:latin typeface="Roboto"/>
                <a:ea typeface="Roboto"/>
                <a:cs typeface="Roboto"/>
                <a:sym typeface="Roboto"/>
              </a:rPr>
              <a:t>Başvurunuzu tamamladıktan sonra e-Devlet üzerinden paylaştığınız belgeler ilgili kurumlarca doğrulanır. Onaylanan her belge puanlanarak Yeterlilik Puanınız hesaplanır:</a:t>
            </a:r>
            <a:endParaRPr sz="1458"/>
          </a:p>
        </p:txBody>
      </p:sp>
      <p:sp>
        <p:nvSpPr>
          <p:cNvPr id="182" name="Google Shape;182;p19"/>
          <p:cNvSpPr/>
          <p:nvPr/>
        </p:nvSpPr>
        <p:spPr>
          <a:xfrm>
            <a:off x="661492" y="3749179"/>
            <a:ext cx="5203924" cy="907312"/>
          </a:xfrm>
          <a:prstGeom prst="rect">
            <a:avLst/>
          </a:prstGeom>
          <a:noFill/>
          <a:ln>
            <a:noFill/>
          </a:ln>
        </p:spPr>
        <p:txBody>
          <a:bodyPr spcFirstLastPara="1" wrap="square" lIns="0" tIns="0" rIns="0" bIns="0" anchor="t" anchorCtr="0">
            <a:noAutofit/>
          </a:bodyPr>
          <a:lstStyle/>
          <a:p>
            <a:pPr marL="285739" indent="-285739">
              <a:lnSpc>
                <a:spcPct val="162857"/>
              </a:lnSpc>
              <a:buClr>
                <a:srgbClr val="15213F"/>
              </a:buClr>
              <a:buSzPts val="1750"/>
              <a:buFont typeface="Roboto"/>
              <a:buChar char="•"/>
            </a:pPr>
            <a:r>
              <a:rPr lang="en-US" sz="1458">
                <a:solidFill>
                  <a:srgbClr val="15213F"/>
                </a:solidFill>
                <a:latin typeface="Roboto"/>
                <a:ea typeface="Roboto"/>
                <a:cs typeface="Roboto"/>
                <a:sym typeface="Roboto"/>
              </a:rPr>
              <a:t>Akademik/Mesleki Puan</a:t>
            </a:r>
            <a:endParaRPr sz="1458"/>
          </a:p>
          <a:p>
            <a:pPr marL="285739" indent="-285739">
              <a:lnSpc>
                <a:spcPct val="162857"/>
              </a:lnSpc>
              <a:buClr>
                <a:srgbClr val="15213F"/>
              </a:buClr>
              <a:buSzPts val="1750"/>
              <a:buFont typeface="Roboto"/>
              <a:buChar char="•"/>
            </a:pPr>
            <a:r>
              <a:rPr lang="en-US" sz="1458">
                <a:solidFill>
                  <a:srgbClr val="15213F"/>
                </a:solidFill>
                <a:latin typeface="Roboto"/>
                <a:ea typeface="Roboto"/>
                <a:cs typeface="Roboto"/>
                <a:sym typeface="Roboto"/>
              </a:rPr>
              <a:t>Sanatsal/Sosyal Puan</a:t>
            </a:r>
            <a:endParaRPr sz="1458"/>
          </a:p>
          <a:p>
            <a:pPr marL="285739" indent="-285739">
              <a:lnSpc>
                <a:spcPct val="162857"/>
              </a:lnSpc>
              <a:buClr>
                <a:srgbClr val="15213F"/>
              </a:buClr>
              <a:buSzPts val="1750"/>
              <a:buFont typeface="Roboto"/>
              <a:buChar char="•"/>
            </a:pPr>
            <a:r>
              <a:rPr lang="en-US" sz="1458">
                <a:solidFill>
                  <a:srgbClr val="15213F"/>
                </a:solidFill>
                <a:latin typeface="Roboto"/>
                <a:ea typeface="Roboto"/>
                <a:cs typeface="Roboto"/>
                <a:sym typeface="Roboto"/>
              </a:rPr>
              <a:t>Sportif Puan</a:t>
            </a:r>
            <a:endParaRPr sz="1458"/>
          </a:p>
        </p:txBody>
      </p:sp>
      <p:sp>
        <p:nvSpPr>
          <p:cNvPr id="183" name="Google Shape;183;p19"/>
          <p:cNvSpPr/>
          <p:nvPr/>
        </p:nvSpPr>
        <p:spPr>
          <a:xfrm>
            <a:off x="661492" y="4826552"/>
            <a:ext cx="5203924" cy="604838"/>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b="1">
                <a:solidFill>
                  <a:srgbClr val="15213F"/>
                </a:solidFill>
                <a:latin typeface="Roboto"/>
                <a:ea typeface="Roboto"/>
                <a:cs typeface="Roboto"/>
                <a:sym typeface="Roboto"/>
              </a:rPr>
              <a:t>Önemli:</a:t>
            </a:r>
            <a:r>
              <a:rPr lang="en-US" sz="1458">
                <a:solidFill>
                  <a:srgbClr val="15213F"/>
                </a:solidFill>
                <a:latin typeface="Roboto"/>
                <a:ea typeface="Roboto"/>
                <a:cs typeface="Roboto"/>
                <a:sym typeface="Roboto"/>
              </a:rPr>
              <a:t> Ulusal Staj Programı genel not ortalaması, üniversitedeki akademik not ortalamasından farklıdır.</a:t>
            </a:r>
            <a:endParaRPr sz="1458"/>
          </a:p>
        </p:txBody>
      </p:sp>
      <p:sp>
        <p:nvSpPr>
          <p:cNvPr id="184" name="Google Shape;184;p19"/>
          <p:cNvSpPr/>
          <p:nvPr/>
        </p:nvSpPr>
        <p:spPr>
          <a:xfrm>
            <a:off x="6196807" y="1998564"/>
            <a:ext cx="5476181" cy="3734991"/>
          </a:xfrm>
          <a:prstGeom prst="roundRect">
            <a:avLst>
              <a:gd name="adj" fmla="val 759"/>
            </a:avLst>
          </a:prstGeom>
          <a:solidFill>
            <a:srgbClr val="3257B8"/>
          </a:solidFill>
          <a:ln>
            <a:noFill/>
          </a:ln>
        </p:spPr>
        <p:txBody>
          <a:bodyPr spcFirstLastPara="1" wrap="square" lIns="76188" tIns="76188" rIns="76188" bIns="76188" anchor="ctr" anchorCtr="0">
            <a:noAutofit/>
          </a:bodyPr>
          <a:lstStyle/>
          <a:p>
            <a:endParaRPr sz="1500"/>
          </a:p>
        </p:txBody>
      </p:sp>
      <p:sp>
        <p:nvSpPr>
          <p:cNvPr id="185" name="Google Shape;185;p19"/>
          <p:cNvSpPr/>
          <p:nvPr/>
        </p:nvSpPr>
        <p:spPr>
          <a:xfrm>
            <a:off x="6385819" y="2187575"/>
            <a:ext cx="2362696" cy="295275"/>
          </a:xfrm>
          <a:prstGeom prst="rect">
            <a:avLst/>
          </a:prstGeom>
          <a:noFill/>
          <a:ln>
            <a:noFill/>
          </a:ln>
        </p:spPr>
        <p:txBody>
          <a:bodyPr spcFirstLastPara="1" wrap="square" lIns="0" tIns="0" rIns="0" bIns="0" anchor="t" anchorCtr="0">
            <a:noAutofit/>
          </a:bodyPr>
          <a:lstStyle/>
          <a:p>
            <a:pPr>
              <a:lnSpc>
                <a:spcPct val="125000"/>
              </a:lnSpc>
              <a:buClr>
                <a:srgbClr val="FFFFFF"/>
              </a:buClr>
              <a:buSzPts val="2200"/>
            </a:pPr>
            <a:r>
              <a:rPr lang="en-US" sz="1833">
                <a:solidFill>
                  <a:srgbClr val="FFFFFF"/>
                </a:solidFill>
                <a:latin typeface="Roboto Slab"/>
                <a:ea typeface="Roboto Slab"/>
                <a:cs typeface="Roboto Slab"/>
                <a:sym typeface="Roboto Slab"/>
              </a:rPr>
              <a:t>Gizlilik ve Eşleşme</a:t>
            </a:r>
            <a:endParaRPr sz="1833"/>
          </a:p>
        </p:txBody>
      </p:sp>
      <p:sp>
        <p:nvSpPr>
          <p:cNvPr id="186" name="Google Shape;186;p19"/>
          <p:cNvSpPr/>
          <p:nvPr/>
        </p:nvSpPr>
        <p:spPr>
          <a:xfrm>
            <a:off x="6385818" y="2671862"/>
            <a:ext cx="5098157" cy="907257"/>
          </a:xfrm>
          <a:prstGeom prst="rect">
            <a:avLst/>
          </a:prstGeom>
          <a:noFill/>
          <a:ln>
            <a:noFill/>
          </a:ln>
        </p:spPr>
        <p:txBody>
          <a:bodyPr spcFirstLastPara="1" wrap="square" lIns="0" tIns="0" rIns="0" bIns="0" anchor="t" anchorCtr="0">
            <a:noAutofit/>
          </a:bodyPr>
          <a:lstStyle/>
          <a:p>
            <a:pPr>
              <a:lnSpc>
                <a:spcPct val="162857"/>
              </a:lnSpc>
              <a:buClr>
                <a:srgbClr val="FFFFFF"/>
              </a:buClr>
              <a:buSzPts val="1750"/>
            </a:pPr>
            <a:r>
              <a:rPr lang="en-US" sz="1458">
                <a:solidFill>
                  <a:srgbClr val="FFFFFF"/>
                </a:solidFill>
                <a:latin typeface="Roboto"/>
                <a:ea typeface="Roboto"/>
                <a:cs typeface="Roboto"/>
                <a:sym typeface="Roboto"/>
              </a:rPr>
              <a:t>Profil ve kimlik bilgileriniz gizlenerek "Aday Havuzuna" eklenir. İşverenler öğrenci kimliklerini göremez, sadece niteliklerinizi inceler.</a:t>
            </a:r>
            <a:endParaRPr sz="1458"/>
          </a:p>
        </p:txBody>
      </p:sp>
      <p:sp>
        <p:nvSpPr>
          <p:cNvPr id="187" name="Google Shape;187;p19"/>
          <p:cNvSpPr/>
          <p:nvPr/>
        </p:nvSpPr>
        <p:spPr>
          <a:xfrm>
            <a:off x="6385818" y="3749179"/>
            <a:ext cx="5098157" cy="604838"/>
          </a:xfrm>
          <a:prstGeom prst="rect">
            <a:avLst/>
          </a:prstGeom>
          <a:noFill/>
          <a:ln>
            <a:noFill/>
          </a:ln>
        </p:spPr>
        <p:txBody>
          <a:bodyPr spcFirstLastPara="1" wrap="square" lIns="0" tIns="0" rIns="0" bIns="0" anchor="t" anchorCtr="0">
            <a:noAutofit/>
          </a:bodyPr>
          <a:lstStyle/>
          <a:p>
            <a:pPr>
              <a:lnSpc>
                <a:spcPct val="162857"/>
              </a:lnSpc>
              <a:buClr>
                <a:srgbClr val="FFFFFF"/>
              </a:buClr>
              <a:buSzPts val="1750"/>
            </a:pPr>
            <a:r>
              <a:rPr lang="en-US" sz="1458">
                <a:solidFill>
                  <a:srgbClr val="FFFFFF"/>
                </a:solidFill>
                <a:latin typeface="Roboto"/>
                <a:ea typeface="Roboto"/>
                <a:cs typeface="Roboto"/>
                <a:sym typeface="Roboto"/>
              </a:rPr>
              <a:t>Kamu kurumları ve özel sektör kuruluşları havuzdaki adayları inceleyerek uygun adaylara staj teklifi gönderir.</a:t>
            </a:r>
            <a:endParaRPr sz="1458"/>
          </a:p>
        </p:txBody>
      </p:sp>
      <p:sp>
        <p:nvSpPr>
          <p:cNvPr id="11" name="Dikdörtgen 10"/>
          <p:cNvSpPr/>
          <p:nvPr/>
        </p:nvSpPr>
        <p:spPr>
          <a:xfrm>
            <a:off x="10539046" y="6119447"/>
            <a:ext cx="1652954" cy="668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39951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0"/>
          <p:cNvPicPr preferRelativeResize="0"/>
          <p:nvPr/>
        </p:nvPicPr>
        <p:blipFill>
          <a:blip r:embed="rId3">
            <a:alphaModFix/>
            <a:extLst>
              <a:ext uri="{28A0092B-C50C-407E-A947-70E740481C1C}">
                <a14:useLocalDpi xmlns:a14="http://schemas.microsoft.com/office/drawing/2010/main" val="0"/>
              </a:ext>
            </a:extLst>
          </a:blip>
          <a:srcRect/>
          <a:stretch/>
        </p:blipFill>
        <p:spPr>
          <a:xfrm>
            <a:off x="0" y="0"/>
            <a:ext cx="4572000" cy="6858000"/>
          </a:xfrm>
          <a:prstGeom prst="rect">
            <a:avLst/>
          </a:prstGeom>
          <a:noFill/>
          <a:ln>
            <a:noFill/>
          </a:ln>
        </p:spPr>
      </p:pic>
      <p:sp>
        <p:nvSpPr>
          <p:cNvPr id="194" name="Google Shape;194;p20"/>
          <p:cNvSpPr/>
          <p:nvPr/>
        </p:nvSpPr>
        <p:spPr>
          <a:xfrm>
            <a:off x="5233492" y="1290836"/>
            <a:ext cx="6234113" cy="590649"/>
          </a:xfrm>
          <a:prstGeom prst="rect">
            <a:avLst/>
          </a:prstGeom>
          <a:noFill/>
          <a:ln>
            <a:noFill/>
          </a:ln>
        </p:spPr>
        <p:txBody>
          <a:bodyPr spcFirstLastPara="1" wrap="square" lIns="0" tIns="0" rIns="0" bIns="0" anchor="t" anchorCtr="0">
            <a:noAutofit/>
          </a:bodyPr>
          <a:lstStyle/>
          <a:p>
            <a:pPr>
              <a:lnSpc>
                <a:spcPct val="124719"/>
              </a:lnSpc>
              <a:buClr>
                <a:srgbClr val="3257B8"/>
              </a:buClr>
              <a:buSzPts val="4450"/>
            </a:pPr>
            <a:r>
              <a:rPr lang="en-US" sz="3708">
                <a:solidFill>
                  <a:srgbClr val="3257B8"/>
                </a:solidFill>
                <a:latin typeface="Roboto Slab"/>
                <a:ea typeface="Roboto Slab"/>
                <a:cs typeface="Roboto Slab"/>
                <a:sym typeface="Roboto Slab"/>
              </a:rPr>
              <a:t>Teklif Alma ve Kabul Süreci</a:t>
            </a:r>
            <a:endParaRPr sz="3708"/>
          </a:p>
        </p:txBody>
      </p:sp>
      <p:pic>
        <p:nvPicPr>
          <p:cNvPr id="195" name="Google Shape;195;p20" descr="preencoded.png"/>
          <p:cNvPicPr preferRelativeResize="0"/>
          <p:nvPr/>
        </p:nvPicPr>
        <p:blipFill rotWithShape="1">
          <a:blip r:embed="rId4">
            <a:alphaModFix/>
          </a:blip>
          <a:srcRect/>
          <a:stretch/>
        </p:blipFill>
        <p:spPr>
          <a:xfrm>
            <a:off x="5233492" y="2164953"/>
            <a:ext cx="945058" cy="1134070"/>
          </a:xfrm>
          <a:prstGeom prst="rect">
            <a:avLst/>
          </a:prstGeom>
          <a:noFill/>
          <a:ln>
            <a:noFill/>
          </a:ln>
        </p:spPr>
      </p:pic>
      <p:sp>
        <p:nvSpPr>
          <p:cNvPr id="196" name="Google Shape;196;p20"/>
          <p:cNvSpPr/>
          <p:nvPr/>
        </p:nvSpPr>
        <p:spPr>
          <a:xfrm>
            <a:off x="6367562" y="2353965"/>
            <a:ext cx="2362696" cy="295275"/>
          </a:xfrm>
          <a:prstGeom prst="rect">
            <a:avLst/>
          </a:prstGeom>
          <a:noFill/>
          <a:ln>
            <a:noFill/>
          </a:ln>
        </p:spPr>
        <p:txBody>
          <a:bodyPr spcFirstLastPara="1" wrap="square" lIns="0" tIns="0" rIns="0" bIns="0" anchor="t" anchorCtr="0">
            <a:noAutofit/>
          </a:bodyPr>
          <a:lstStyle/>
          <a:p>
            <a:pPr>
              <a:lnSpc>
                <a:spcPct val="125000"/>
              </a:lnSpc>
              <a:buClr>
                <a:srgbClr val="15213F"/>
              </a:buClr>
              <a:buSzPts val="2200"/>
            </a:pPr>
            <a:r>
              <a:rPr lang="en-US" sz="1833">
                <a:solidFill>
                  <a:srgbClr val="15213F"/>
                </a:solidFill>
                <a:latin typeface="Roboto Slab"/>
                <a:ea typeface="Roboto Slab"/>
                <a:cs typeface="Roboto Slab"/>
                <a:sym typeface="Roboto Slab"/>
              </a:rPr>
              <a:t>İşveren İncelemesi</a:t>
            </a:r>
            <a:endParaRPr sz="1833"/>
          </a:p>
        </p:txBody>
      </p:sp>
      <p:sp>
        <p:nvSpPr>
          <p:cNvPr id="197" name="Google Shape;197;p20"/>
          <p:cNvSpPr/>
          <p:nvPr/>
        </p:nvSpPr>
        <p:spPr>
          <a:xfrm>
            <a:off x="6367562" y="2762647"/>
            <a:ext cx="5162947" cy="302419"/>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a:solidFill>
                  <a:srgbClr val="15213F"/>
                </a:solidFill>
                <a:latin typeface="Roboto"/>
                <a:ea typeface="Roboto"/>
                <a:cs typeface="Roboto"/>
                <a:sym typeface="Roboto"/>
              </a:rPr>
              <a:t>Kuruluşlar aday havuzunu inceler</a:t>
            </a:r>
            <a:endParaRPr sz="1458"/>
          </a:p>
        </p:txBody>
      </p:sp>
      <p:pic>
        <p:nvPicPr>
          <p:cNvPr id="198" name="Google Shape;198;p20" descr="preencoded.png"/>
          <p:cNvPicPr preferRelativeResize="0"/>
          <p:nvPr/>
        </p:nvPicPr>
        <p:blipFill rotWithShape="1">
          <a:blip r:embed="rId5">
            <a:alphaModFix/>
          </a:blip>
          <a:srcRect/>
          <a:stretch/>
        </p:blipFill>
        <p:spPr>
          <a:xfrm>
            <a:off x="5233492" y="3299023"/>
            <a:ext cx="945058" cy="1134070"/>
          </a:xfrm>
          <a:prstGeom prst="rect">
            <a:avLst/>
          </a:prstGeom>
          <a:noFill/>
          <a:ln>
            <a:noFill/>
          </a:ln>
        </p:spPr>
      </p:pic>
      <p:sp>
        <p:nvSpPr>
          <p:cNvPr id="199" name="Google Shape;199;p20"/>
          <p:cNvSpPr/>
          <p:nvPr/>
        </p:nvSpPr>
        <p:spPr>
          <a:xfrm>
            <a:off x="6367562" y="3488035"/>
            <a:ext cx="2362696" cy="295275"/>
          </a:xfrm>
          <a:prstGeom prst="rect">
            <a:avLst/>
          </a:prstGeom>
          <a:noFill/>
          <a:ln>
            <a:noFill/>
          </a:ln>
        </p:spPr>
        <p:txBody>
          <a:bodyPr spcFirstLastPara="1" wrap="square" lIns="0" tIns="0" rIns="0" bIns="0" anchor="t" anchorCtr="0">
            <a:noAutofit/>
          </a:bodyPr>
          <a:lstStyle/>
          <a:p>
            <a:pPr>
              <a:lnSpc>
                <a:spcPct val="125000"/>
              </a:lnSpc>
              <a:buClr>
                <a:srgbClr val="15213F"/>
              </a:buClr>
              <a:buSzPts val="2200"/>
            </a:pPr>
            <a:r>
              <a:rPr lang="en-US" sz="1833">
                <a:solidFill>
                  <a:srgbClr val="15213F"/>
                </a:solidFill>
                <a:latin typeface="Roboto Slab"/>
                <a:ea typeface="Roboto Slab"/>
                <a:cs typeface="Roboto Slab"/>
                <a:sym typeface="Roboto Slab"/>
              </a:rPr>
              <a:t>Teklif Gönderimi</a:t>
            </a:r>
            <a:endParaRPr sz="1833"/>
          </a:p>
        </p:txBody>
      </p:sp>
      <p:sp>
        <p:nvSpPr>
          <p:cNvPr id="200" name="Google Shape;200;p20"/>
          <p:cNvSpPr/>
          <p:nvPr/>
        </p:nvSpPr>
        <p:spPr>
          <a:xfrm>
            <a:off x="6367562" y="3896718"/>
            <a:ext cx="5162947" cy="302419"/>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a:solidFill>
                  <a:srgbClr val="15213F"/>
                </a:solidFill>
                <a:latin typeface="Roboto"/>
                <a:ea typeface="Roboto"/>
                <a:cs typeface="Roboto"/>
                <a:sym typeface="Roboto"/>
              </a:rPr>
              <a:t>Uygun adaylara staj teklifi gönderilir</a:t>
            </a:r>
            <a:endParaRPr sz="1458"/>
          </a:p>
        </p:txBody>
      </p:sp>
      <p:pic>
        <p:nvPicPr>
          <p:cNvPr id="201" name="Google Shape;201;p20" descr="preencoded.png"/>
          <p:cNvPicPr preferRelativeResize="0"/>
          <p:nvPr/>
        </p:nvPicPr>
        <p:blipFill rotWithShape="1">
          <a:blip r:embed="rId6">
            <a:alphaModFix/>
          </a:blip>
          <a:srcRect/>
          <a:stretch/>
        </p:blipFill>
        <p:spPr>
          <a:xfrm>
            <a:off x="5233492" y="4433094"/>
            <a:ext cx="945058" cy="1134070"/>
          </a:xfrm>
          <a:prstGeom prst="rect">
            <a:avLst/>
          </a:prstGeom>
          <a:noFill/>
          <a:ln>
            <a:noFill/>
          </a:ln>
        </p:spPr>
      </p:pic>
      <p:sp>
        <p:nvSpPr>
          <p:cNvPr id="202" name="Google Shape;202;p20"/>
          <p:cNvSpPr/>
          <p:nvPr/>
        </p:nvSpPr>
        <p:spPr>
          <a:xfrm>
            <a:off x="6367562" y="4622106"/>
            <a:ext cx="2362696" cy="295275"/>
          </a:xfrm>
          <a:prstGeom prst="rect">
            <a:avLst/>
          </a:prstGeom>
          <a:noFill/>
          <a:ln>
            <a:noFill/>
          </a:ln>
        </p:spPr>
        <p:txBody>
          <a:bodyPr spcFirstLastPara="1" wrap="square" lIns="0" tIns="0" rIns="0" bIns="0" anchor="t" anchorCtr="0">
            <a:noAutofit/>
          </a:bodyPr>
          <a:lstStyle/>
          <a:p>
            <a:pPr>
              <a:lnSpc>
                <a:spcPct val="125000"/>
              </a:lnSpc>
              <a:buClr>
                <a:srgbClr val="15213F"/>
              </a:buClr>
              <a:buSzPts val="2200"/>
            </a:pPr>
            <a:r>
              <a:rPr lang="en-US" sz="1833">
                <a:solidFill>
                  <a:srgbClr val="15213F"/>
                </a:solidFill>
                <a:latin typeface="Roboto Slab"/>
                <a:ea typeface="Roboto Slab"/>
                <a:cs typeface="Roboto Slab"/>
                <a:sym typeface="Roboto Slab"/>
              </a:rPr>
              <a:t>Aday Seçimi</a:t>
            </a:r>
            <a:endParaRPr sz="1833"/>
          </a:p>
        </p:txBody>
      </p:sp>
      <p:sp>
        <p:nvSpPr>
          <p:cNvPr id="203" name="Google Shape;203;p20"/>
          <p:cNvSpPr/>
          <p:nvPr/>
        </p:nvSpPr>
        <p:spPr>
          <a:xfrm>
            <a:off x="6367562" y="5030788"/>
            <a:ext cx="5162947" cy="302419"/>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a:solidFill>
                  <a:srgbClr val="15213F"/>
                </a:solidFill>
                <a:latin typeface="Roboto"/>
                <a:ea typeface="Roboto"/>
                <a:cs typeface="Roboto"/>
                <a:sym typeface="Roboto"/>
              </a:rPr>
              <a:t>Birden fazla teklif arasından seçim yapabilirsiniz</a:t>
            </a:r>
            <a:endParaRPr sz="1458"/>
          </a:p>
        </p:txBody>
      </p:sp>
      <p:sp>
        <p:nvSpPr>
          <p:cNvPr id="13" name="Dikdörtgen 12"/>
          <p:cNvSpPr/>
          <p:nvPr/>
        </p:nvSpPr>
        <p:spPr>
          <a:xfrm>
            <a:off x="10539046" y="6119447"/>
            <a:ext cx="1652954" cy="668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98359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1"/>
          <p:cNvSpPr/>
          <p:nvPr/>
        </p:nvSpPr>
        <p:spPr>
          <a:xfrm>
            <a:off x="661492" y="1595339"/>
            <a:ext cx="975519" cy="367903"/>
          </a:xfrm>
          <a:prstGeom prst="roundRect">
            <a:avLst>
              <a:gd name="adj" fmla="val 6165"/>
            </a:avLst>
          </a:prstGeom>
          <a:noFill/>
          <a:ln w="9525" cap="flat" cmpd="sng">
            <a:solidFill>
              <a:srgbClr val="3257B8"/>
            </a:solidFill>
            <a:prstDash val="solid"/>
            <a:round/>
            <a:headEnd type="none" w="sm" len="sm"/>
            <a:tailEnd type="none" w="sm" len="sm"/>
          </a:ln>
        </p:spPr>
        <p:txBody>
          <a:bodyPr spcFirstLastPara="1" wrap="square" lIns="76188" tIns="76188" rIns="76188" bIns="76188" anchor="ctr" anchorCtr="0">
            <a:noAutofit/>
          </a:bodyPr>
          <a:lstStyle/>
          <a:p>
            <a:endParaRPr sz="1500"/>
          </a:p>
        </p:txBody>
      </p:sp>
      <p:pic>
        <p:nvPicPr>
          <p:cNvPr id="210" name="Google Shape;210;p21" descr="preencoded.png"/>
          <p:cNvPicPr preferRelativeResize="0"/>
          <p:nvPr/>
        </p:nvPicPr>
        <p:blipFill rotWithShape="1">
          <a:blip r:embed="rId3">
            <a:alphaModFix/>
          </a:blip>
          <a:srcRect/>
          <a:stretch/>
        </p:blipFill>
        <p:spPr>
          <a:xfrm>
            <a:off x="781249" y="1703686"/>
            <a:ext cx="151209" cy="151209"/>
          </a:xfrm>
          <a:prstGeom prst="rect">
            <a:avLst/>
          </a:prstGeom>
          <a:noFill/>
          <a:ln>
            <a:noFill/>
          </a:ln>
        </p:spPr>
      </p:pic>
      <p:sp>
        <p:nvSpPr>
          <p:cNvPr id="211" name="Google Shape;211;p21"/>
          <p:cNvSpPr/>
          <p:nvPr/>
        </p:nvSpPr>
        <p:spPr>
          <a:xfrm>
            <a:off x="1008063" y="1658343"/>
            <a:ext cx="1687011" cy="267096"/>
          </a:xfrm>
          <a:prstGeom prst="rect">
            <a:avLst/>
          </a:prstGeom>
          <a:noFill/>
          <a:ln>
            <a:noFill/>
          </a:ln>
        </p:spPr>
        <p:txBody>
          <a:bodyPr spcFirstLastPara="1" wrap="square" lIns="0" tIns="0" rIns="0" bIns="0" anchor="t" anchorCtr="0">
            <a:noAutofit/>
          </a:bodyPr>
          <a:lstStyle/>
          <a:p>
            <a:pPr>
              <a:lnSpc>
                <a:spcPct val="160714"/>
              </a:lnSpc>
              <a:buClr>
                <a:srgbClr val="3257B8"/>
              </a:buClr>
              <a:buSzPts val="1400"/>
            </a:pPr>
            <a:r>
              <a:rPr lang="en-US" sz="1167" dirty="0">
                <a:solidFill>
                  <a:srgbClr val="3257B8"/>
                </a:solidFill>
                <a:latin typeface="Roboto"/>
                <a:ea typeface="Roboto"/>
                <a:cs typeface="Roboto"/>
                <a:sym typeface="Roboto"/>
              </a:rPr>
              <a:t>DIKKAT</a:t>
            </a:r>
            <a:endParaRPr sz="1167" dirty="0"/>
          </a:p>
        </p:txBody>
      </p:sp>
      <p:sp>
        <p:nvSpPr>
          <p:cNvPr id="212" name="Google Shape;212;p21"/>
          <p:cNvSpPr/>
          <p:nvPr/>
        </p:nvSpPr>
        <p:spPr>
          <a:xfrm>
            <a:off x="661492" y="2038846"/>
            <a:ext cx="4725492" cy="590649"/>
          </a:xfrm>
          <a:prstGeom prst="rect">
            <a:avLst/>
          </a:prstGeom>
          <a:noFill/>
          <a:ln>
            <a:noFill/>
          </a:ln>
        </p:spPr>
        <p:txBody>
          <a:bodyPr spcFirstLastPara="1" wrap="square" lIns="0" tIns="0" rIns="0" bIns="0" anchor="t" anchorCtr="0">
            <a:noAutofit/>
          </a:bodyPr>
          <a:lstStyle/>
          <a:p>
            <a:pPr>
              <a:lnSpc>
                <a:spcPct val="124719"/>
              </a:lnSpc>
              <a:buClr>
                <a:srgbClr val="3257B8"/>
              </a:buClr>
              <a:buSzPts val="4450"/>
            </a:pPr>
            <a:r>
              <a:rPr lang="en-US" sz="3708">
                <a:solidFill>
                  <a:srgbClr val="3257B8"/>
                </a:solidFill>
                <a:latin typeface="Roboto Slab"/>
                <a:ea typeface="Roboto Slab"/>
                <a:cs typeface="Roboto Slab"/>
                <a:sym typeface="Roboto Slab"/>
              </a:rPr>
              <a:t>Kritik Hatırlatmalar</a:t>
            </a:r>
            <a:endParaRPr sz="3708"/>
          </a:p>
        </p:txBody>
      </p:sp>
      <p:sp>
        <p:nvSpPr>
          <p:cNvPr id="213" name="Google Shape;213;p21"/>
          <p:cNvSpPr/>
          <p:nvPr/>
        </p:nvSpPr>
        <p:spPr>
          <a:xfrm>
            <a:off x="661492" y="2912964"/>
            <a:ext cx="3496965" cy="2525310"/>
          </a:xfrm>
          <a:prstGeom prst="roundRect">
            <a:avLst>
              <a:gd name="adj" fmla="val 5189"/>
            </a:avLst>
          </a:prstGeom>
          <a:solidFill>
            <a:srgbClr val="FBFCFE"/>
          </a:solidFill>
          <a:ln w="30475" cap="flat" cmpd="sng">
            <a:solidFill>
              <a:srgbClr val="CFD2D8"/>
            </a:solidFill>
            <a:prstDash val="solid"/>
            <a:round/>
            <a:headEnd type="none" w="sm" len="sm"/>
            <a:tailEnd type="none" w="sm" len="sm"/>
          </a:ln>
        </p:spPr>
        <p:txBody>
          <a:bodyPr spcFirstLastPara="1" wrap="square" lIns="76188" tIns="76188" rIns="76188" bIns="76188" anchor="ctr" anchorCtr="0">
            <a:noAutofit/>
          </a:bodyPr>
          <a:lstStyle/>
          <a:p>
            <a:endParaRPr sz="1500"/>
          </a:p>
        </p:txBody>
      </p:sp>
      <p:pic>
        <p:nvPicPr>
          <p:cNvPr id="214" name="Google Shape;214;p21" descr="preencoded.png"/>
          <p:cNvPicPr preferRelativeResize="0"/>
          <p:nvPr/>
        </p:nvPicPr>
        <p:blipFill rotWithShape="1">
          <a:blip r:embed="rId4">
            <a:alphaModFix/>
          </a:blip>
          <a:srcRect/>
          <a:stretch/>
        </p:blipFill>
        <p:spPr>
          <a:xfrm>
            <a:off x="636092" y="2912964"/>
            <a:ext cx="101600" cy="2349599"/>
          </a:xfrm>
          <a:prstGeom prst="rect">
            <a:avLst/>
          </a:prstGeom>
          <a:noFill/>
          <a:ln>
            <a:noFill/>
          </a:ln>
        </p:spPr>
      </p:pic>
      <p:sp>
        <p:nvSpPr>
          <p:cNvPr id="215" name="Google Shape;215;p21"/>
          <p:cNvSpPr/>
          <p:nvPr/>
        </p:nvSpPr>
        <p:spPr>
          <a:xfrm>
            <a:off x="952104" y="3127375"/>
            <a:ext cx="2362696" cy="295275"/>
          </a:xfrm>
          <a:prstGeom prst="rect">
            <a:avLst/>
          </a:prstGeom>
          <a:noFill/>
          <a:ln>
            <a:noFill/>
          </a:ln>
        </p:spPr>
        <p:txBody>
          <a:bodyPr spcFirstLastPara="1" wrap="square" lIns="0" tIns="0" rIns="0" bIns="0" anchor="t" anchorCtr="0">
            <a:noAutofit/>
          </a:bodyPr>
          <a:lstStyle/>
          <a:p>
            <a:pPr>
              <a:lnSpc>
                <a:spcPct val="125000"/>
              </a:lnSpc>
              <a:buClr>
                <a:srgbClr val="15213F"/>
              </a:buClr>
              <a:buSzPts val="2200"/>
            </a:pPr>
            <a:r>
              <a:rPr lang="en-US" sz="1833">
                <a:solidFill>
                  <a:srgbClr val="15213F"/>
                </a:solidFill>
                <a:latin typeface="Roboto Slab"/>
                <a:ea typeface="Roboto Slab"/>
                <a:cs typeface="Roboto Slab"/>
                <a:sym typeface="Roboto Slab"/>
              </a:rPr>
              <a:t>Staj Tarihi Şartları</a:t>
            </a:r>
            <a:endParaRPr sz="1833"/>
          </a:p>
        </p:txBody>
      </p:sp>
      <p:sp>
        <p:nvSpPr>
          <p:cNvPr id="216" name="Google Shape;216;p21"/>
          <p:cNvSpPr/>
          <p:nvPr/>
        </p:nvSpPr>
        <p:spPr>
          <a:xfrm>
            <a:off x="952102" y="3536057"/>
            <a:ext cx="3042381" cy="1512094"/>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dirty="0" err="1">
                <a:solidFill>
                  <a:srgbClr val="15213F"/>
                </a:solidFill>
                <a:latin typeface="Roboto"/>
                <a:ea typeface="Roboto"/>
                <a:cs typeface="Roboto"/>
                <a:sym typeface="Roboto"/>
              </a:rPr>
              <a:t>Staj</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yapılacak</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tarihte</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lisans</a:t>
            </a:r>
            <a:r>
              <a:rPr lang="en-US" sz="1458" dirty="0">
                <a:solidFill>
                  <a:srgbClr val="15213F"/>
                </a:solidFill>
                <a:latin typeface="Roboto"/>
                <a:ea typeface="Roboto"/>
                <a:cs typeface="Roboto"/>
                <a:sym typeface="Roboto"/>
              </a:rPr>
              <a:t> 2. </a:t>
            </a:r>
            <a:r>
              <a:rPr lang="en-US" sz="1458" dirty="0" err="1">
                <a:solidFill>
                  <a:srgbClr val="15213F"/>
                </a:solidFill>
                <a:latin typeface="Roboto"/>
                <a:ea typeface="Roboto"/>
                <a:cs typeface="Roboto"/>
                <a:sym typeface="Roboto"/>
              </a:rPr>
              <a:t>sınıf</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ve</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ön</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lisans</a:t>
            </a:r>
            <a:r>
              <a:rPr lang="en-US" sz="1458" dirty="0">
                <a:solidFill>
                  <a:srgbClr val="15213F"/>
                </a:solidFill>
                <a:latin typeface="Roboto"/>
                <a:ea typeface="Roboto"/>
                <a:cs typeface="Roboto"/>
                <a:sym typeface="Roboto"/>
              </a:rPr>
              <a:t> 1. </a:t>
            </a:r>
            <a:r>
              <a:rPr lang="en-US" sz="1458" dirty="0" err="1">
                <a:solidFill>
                  <a:srgbClr val="15213F"/>
                </a:solidFill>
                <a:latin typeface="Roboto"/>
                <a:ea typeface="Roboto"/>
                <a:cs typeface="Roboto"/>
                <a:sym typeface="Roboto"/>
              </a:rPr>
              <a:t>sınıf</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öğrencileri</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bir</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üst</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sınıfı</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geçmiş</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lisans</a:t>
            </a:r>
            <a:r>
              <a:rPr lang="en-US" sz="1458" dirty="0">
                <a:solidFill>
                  <a:srgbClr val="15213F"/>
                </a:solidFill>
                <a:latin typeface="Roboto"/>
                <a:ea typeface="Roboto"/>
                <a:cs typeface="Roboto"/>
                <a:sym typeface="Roboto"/>
              </a:rPr>
              <a:t> 4. </a:t>
            </a:r>
            <a:r>
              <a:rPr lang="en-US" sz="1458" dirty="0" err="1">
                <a:solidFill>
                  <a:srgbClr val="15213F"/>
                </a:solidFill>
                <a:latin typeface="Roboto"/>
                <a:ea typeface="Roboto"/>
                <a:cs typeface="Roboto"/>
                <a:sym typeface="Roboto"/>
              </a:rPr>
              <a:t>sınıf</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ve</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ön</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lisans</a:t>
            </a:r>
            <a:r>
              <a:rPr lang="en-US" sz="1458" dirty="0">
                <a:solidFill>
                  <a:srgbClr val="15213F"/>
                </a:solidFill>
                <a:latin typeface="Roboto"/>
                <a:ea typeface="Roboto"/>
                <a:cs typeface="Roboto"/>
                <a:sym typeface="Roboto"/>
              </a:rPr>
              <a:t> 2. </a:t>
            </a:r>
            <a:r>
              <a:rPr lang="en-US" sz="1458" dirty="0" err="1">
                <a:solidFill>
                  <a:srgbClr val="15213F"/>
                </a:solidFill>
                <a:latin typeface="Roboto"/>
                <a:ea typeface="Roboto"/>
                <a:cs typeface="Roboto"/>
                <a:sym typeface="Roboto"/>
              </a:rPr>
              <a:t>sınıf</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öğrencileri</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mezun</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olmamış</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olmalıdır</a:t>
            </a:r>
            <a:r>
              <a:rPr lang="en-US" sz="1458" dirty="0">
                <a:solidFill>
                  <a:srgbClr val="15213F"/>
                </a:solidFill>
                <a:latin typeface="Roboto"/>
                <a:ea typeface="Roboto"/>
                <a:cs typeface="Roboto"/>
                <a:sym typeface="Roboto"/>
              </a:rPr>
              <a:t>.</a:t>
            </a:r>
            <a:endParaRPr sz="1458" dirty="0"/>
          </a:p>
        </p:txBody>
      </p:sp>
      <p:sp>
        <p:nvSpPr>
          <p:cNvPr id="217" name="Google Shape;217;p21"/>
          <p:cNvSpPr/>
          <p:nvPr/>
        </p:nvSpPr>
        <p:spPr>
          <a:xfrm>
            <a:off x="4347468" y="2912964"/>
            <a:ext cx="3496965" cy="2525310"/>
          </a:xfrm>
          <a:prstGeom prst="roundRect">
            <a:avLst>
              <a:gd name="adj" fmla="val 5189"/>
            </a:avLst>
          </a:prstGeom>
          <a:solidFill>
            <a:srgbClr val="FBFCFE"/>
          </a:solidFill>
          <a:ln w="30475" cap="flat" cmpd="sng">
            <a:solidFill>
              <a:srgbClr val="CFD2D8"/>
            </a:solidFill>
            <a:prstDash val="solid"/>
            <a:round/>
            <a:headEnd type="none" w="sm" len="sm"/>
            <a:tailEnd type="none" w="sm" len="sm"/>
          </a:ln>
        </p:spPr>
        <p:txBody>
          <a:bodyPr spcFirstLastPara="1" wrap="square" lIns="76188" tIns="76188" rIns="76188" bIns="76188" anchor="ctr" anchorCtr="0">
            <a:noAutofit/>
          </a:bodyPr>
          <a:lstStyle/>
          <a:p>
            <a:endParaRPr sz="1500"/>
          </a:p>
        </p:txBody>
      </p:sp>
      <p:pic>
        <p:nvPicPr>
          <p:cNvPr id="218" name="Google Shape;218;p21" descr="preencoded.png"/>
          <p:cNvPicPr preferRelativeResize="0"/>
          <p:nvPr/>
        </p:nvPicPr>
        <p:blipFill rotWithShape="1">
          <a:blip r:embed="rId4">
            <a:alphaModFix/>
          </a:blip>
          <a:srcRect/>
          <a:stretch/>
        </p:blipFill>
        <p:spPr>
          <a:xfrm>
            <a:off x="4322068" y="2912964"/>
            <a:ext cx="101600" cy="2349599"/>
          </a:xfrm>
          <a:prstGeom prst="rect">
            <a:avLst/>
          </a:prstGeom>
          <a:noFill/>
          <a:ln>
            <a:noFill/>
          </a:ln>
        </p:spPr>
      </p:pic>
      <p:sp>
        <p:nvSpPr>
          <p:cNvPr id="219" name="Google Shape;219;p21"/>
          <p:cNvSpPr/>
          <p:nvPr/>
        </p:nvSpPr>
        <p:spPr>
          <a:xfrm>
            <a:off x="4638080" y="3127375"/>
            <a:ext cx="2362696" cy="295275"/>
          </a:xfrm>
          <a:prstGeom prst="rect">
            <a:avLst/>
          </a:prstGeom>
          <a:noFill/>
          <a:ln>
            <a:noFill/>
          </a:ln>
        </p:spPr>
        <p:txBody>
          <a:bodyPr spcFirstLastPara="1" wrap="square" lIns="0" tIns="0" rIns="0" bIns="0" anchor="t" anchorCtr="0">
            <a:noAutofit/>
          </a:bodyPr>
          <a:lstStyle/>
          <a:p>
            <a:pPr>
              <a:lnSpc>
                <a:spcPct val="125000"/>
              </a:lnSpc>
              <a:buClr>
                <a:srgbClr val="15213F"/>
              </a:buClr>
              <a:buSzPts val="2200"/>
            </a:pPr>
            <a:r>
              <a:rPr lang="en-US" sz="1833">
                <a:solidFill>
                  <a:srgbClr val="15213F"/>
                </a:solidFill>
                <a:latin typeface="Roboto Slab"/>
                <a:ea typeface="Roboto Slab"/>
                <a:cs typeface="Roboto Slab"/>
                <a:sym typeface="Roboto Slab"/>
              </a:rPr>
              <a:t>Beyan Kriterleri</a:t>
            </a:r>
            <a:endParaRPr sz="1833"/>
          </a:p>
        </p:txBody>
      </p:sp>
      <p:sp>
        <p:nvSpPr>
          <p:cNvPr id="220" name="Google Shape;220;p21"/>
          <p:cNvSpPr/>
          <p:nvPr/>
        </p:nvSpPr>
        <p:spPr>
          <a:xfrm>
            <a:off x="4638080" y="3536057"/>
            <a:ext cx="2991942" cy="1209675"/>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a:solidFill>
                  <a:srgbClr val="15213F"/>
                </a:solidFill>
                <a:latin typeface="Roboto"/>
                <a:ea typeface="Roboto"/>
                <a:cs typeface="Roboto"/>
                <a:sym typeface="Roboto"/>
              </a:rPr>
              <a:t>Kriterlere uymayan hiçbir beyan kabul edilmez. Her sorunun yanındaki "i" butonundan kriterleri inceleyerek cevap verin.</a:t>
            </a:r>
            <a:endParaRPr sz="1458"/>
          </a:p>
        </p:txBody>
      </p:sp>
      <p:sp>
        <p:nvSpPr>
          <p:cNvPr id="221" name="Google Shape;221;p21"/>
          <p:cNvSpPr/>
          <p:nvPr/>
        </p:nvSpPr>
        <p:spPr>
          <a:xfrm>
            <a:off x="8033444" y="2912964"/>
            <a:ext cx="3496965" cy="2525310"/>
          </a:xfrm>
          <a:prstGeom prst="roundRect">
            <a:avLst>
              <a:gd name="adj" fmla="val 5189"/>
            </a:avLst>
          </a:prstGeom>
          <a:solidFill>
            <a:srgbClr val="FBFCFE"/>
          </a:solidFill>
          <a:ln w="30475" cap="flat" cmpd="sng">
            <a:solidFill>
              <a:srgbClr val="CFD2D8"/>
            </a:solidFill>
            <a:prstDash val="solid"/>
            <a:round/>
            <a:headEnd type="none" w="sm" len="sm"/>
            <a:tailEnd type="none" w="sm" len="sm"/>
          </a:ln>
        </p:spPr>
        <p:txBody>
          <a:bodyPr spcFirstLastPara="1" wrap="square" lIns="76188" tIns="76188" rIns="76188" bIns="76188" anchor="ctr" anchorCtr="0">
            <a:noAutofit/>
          </a:bodyPr>
          <a:lstStyle/>
          <a:p>
            <a:endParaRPr sz="1500"/>
          </a:p>
        </p:txBody>
      </p:sp>
      <p:pic>
        <p:nvPicPr>
          <p:cNvPr id="222" name="Google Shape;222;p21" descr="preencoded.png"/>
          <p:cNvPicPr preferRelativeResize="0"/>
          <p:nvPr/>
        </p:nvPicPr>
        <p:blipFill rotWithShape="1">
          <a:blip r:embed="rId4">
            <a:alphaModFix/>
          </a:blip>
          <a:srcRect/>
          <a:stretch/>
        </p:blipFill>
        <p:spPr>
          <a:xfrm>
            <a:off x="8008044" y="2912964"/>
            <a:ext cx="101600" cy="2349599"/>
          </a:xfrm>
          <a:prstGeom prst="rect">
            <a:avLst/>
          </a:prstGeom>
          <a:noFill/>
          <a:ln>
            <a:noFill/>
          </a:ln>
        </p:spPr>
      </p:pic>
      <p:sp>
        <p:nvSpPr>
          <p:cNvPr id="223" name="Google Shape;223;p21"/>
          <p:cNvSpPr/>
          <p:nvPr/>
        </p:nvSpPr>
        <p:spPr>
          <a:xfrm>
            <a:off x="8324057" y="3127375"/>
            <a:ext cx="2362696" cy="295275"/>
          </a:xfrm>
          <a:prstGeom prst="rect">
            <a:avLst/>
          </a:prstGeom>
          <a:noFill/>
          <a:ln>
            <a:noFill/>
          </a:ln>
        </p:spPr>
        <p:txBody>
          <a:bodyPr spcFirstLastPara="1" wrap="square" lIns="0" tIns="0" rIns="0" bIns="0" anchor="t" anchorCtr="0">
            <a:noAutofit/>
          </a:bodyPr>
          <a:lstStyle/>
          <a:p>
            <a:pPr>
              <a:lnSpc>
                <a:spcPct val="125000"/>
              </a:lnSpc>
              <a:buClr>
                <a:srgbClr val="15213F"/>
              </a:buClr>
              <a:buSzPts val="2200"/>
            </a:pPr>
            <a:r>
              <a:rPr lang="en-US" sz="1833">
                <a:solidFill>
                  <a:srgbClr val="15213F"/>
                </a:solidFill>
                <a:latin typeface="Roboto Slab"/>
                <a:ea typeface="Roboto Slab"/>
                <a:cs typeface="Roboto Slab"/>
                <a:sym typeface="Roboto Slab"/>
              </a:rPr>
              <a:t>İptal Hakkı</a:t>
            </a:r>
            <a:endParaRPr sz="1833"/>
          </a:p>
        </p:txBody>
      </p:sp>
      <p:sp>
        <p:nvSpPr>
          <p:cNvPr id="224" name="Google Shape;224;p21"/>
          <p:cNvSpPr/>
          <p:nvPr/>
        </p:nvSpPr>
        <p:spPr>
          <a:xfrm>
            <a:off x="8324057" y="3536057"/>
            <a:ext cx="2991942" cy="1209675"/>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dirty="0" err="1">
                <a:solidFill>
                  <a:srgbClr val="15213F"/>
                </a:solidFill>
                <a:latin typeface="Roboto"/>
                <a:ea typeface="Roboto"/>
                <a:cs typeface="Roboto"/>
                <a:sym typeface="Roboto"/>
              </a:rPr>
              <a:t>Şartları</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taşımayan</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öğrencilere</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teklif</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gönderilmesi</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halinde</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işverenler</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staj</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tekliflerini</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iptal</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etme</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hakkına</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sahiptir</a:t>
            </a:r>
            <a:r>
              <a:rPr lang="en-US" sz="1458" dirty="0">
                <a:solidFill>
                  <a:srgbClr val="15213F"/>
                </a:solidFill>
                <a:latin typeface="Roboto"/>
                <a:ea typeface="Roboto"/>
                <a:cs typeface="Roboto"/>
                <a:sym typeface="Roboto"/>
              </a:rPr>
              <a:t>.</a:t>
            </a:r>
            <a:endParaRPr sz="1458" dirty="0"/>
          </a:p>
        </p:txBody>
      </p:sp>
      <p:sp>
        <p:nvSpPr>
          <p:cNvPr id="18" name="Dikdörtgen 17"/>
          <p:cNvSpPr/>
          <p:nvPr/>
        </p:nvSpPr>
        <p:spPr>
          <a:xfrm>
            <a:off x="10539046" y="6119447"/>
            <a:ext cx="1652954" cy="668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55751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2"/>
          <p:cNvSpPr/>
          <p:nvPr/>
        </p:nvSpPr>
        <p:spPr>
          <a:xfrm>
            <a:off x="589303" y="720147"/>
            <a:ext cx="4170266" cy="636720"/>
          </a:xfrm>
          <a:prstGeom prst="rect">
            <a:avLst/>
          </a:prstGeom>
          <a:noFill/>
          <a:ln>
            <a:noFill/>
          </a:ln>
        </p:spPr>
        <p:txBody>
          <a:bodyPr spcFirstLastPara="1" wrap="square" lIns="0" tIns="0" rIns="0" bIns="0" anchor="t" anchorCtr="0">
            <a:noAutofit/>
          </a:bodyPr>
          <a:lstStyle/>
          <a:p>
            <a:pPr>
              <a:lnSpc>
                <a:spcPct val="124719"/>
              </a:lnSpc>
              <a:buClr>
                <a:srgbClr val="3257B8"/>
              </a:buClr>
              <a:buSzPts val="4450"/>
            </a:pPr>
            <a:r>
              <a:rPr lang="en-US" sz="3708" dirty="0" err="1">
                <a:solidFill>
                  <a:srgbClr val="3257B8"/>
                </a:solidFill>
                <a:latin typeface="Roboto Slab"/>
                <a:ea typeface="Roboto Slab"/>
                <a:cs typeface="Roboto Slab"/>
                <a:sym typeface="Roboto Slab"/>
              </a:rPr>
              <a:t>Başvuru</a:t>
            </a:r>
            <a:r>
              <a:rPr lang="en-US" sz="3708" dirty="0">
                <a:solidFill>
                  <a:srgbClr val="3257B8"/>
                </a:solidFill>
                <a:latin typeface="Roboto Slab"/>
                <a:ea typeface="Roboto Slab"/>
                <a:cs typeface="Roboto Slab"/>
                <a:sym typeface="Roboto Slab"/>
              </a:rPr>
              <a:t> </a:t>
            </a:r>
            <a:r>
              <a:rPr lang="en-US" sz="3708" dirty="0" err="1">
                <a:solidFill>
                  <a:srgbClr val="3257B8"/>
                </a:solidFill>
                <a:latin typeface="Roboto Slab"/>
                <a:ea typeface="Roboto Slab"/>
                <a:cs typeface="Roboto Slab"/>
                <a:sym typeface="Roboto Slab"/>
              </a:rPr>
              <a:t>İçin</a:t>
            </a:r>
            <a:r>
              <a:rPr lang="en-US" sz="3708" dirty="0">
                <a:solidFill>
                  <a:srgbClr val="3257B8"/>
                </a:solidFill>
                <a:latin typeface="Roboto Slab"/>
                <a:ea typeface="Roboto Slab"/>
                <a:cs typeface="Roboto Slab"/>
                <a:sym typeface="Roboto Slab"/>
              </a:rPr>
              <a:t> </a:t>
            </a:r>
            <a:r>
              <a:rPr lang="en-US" sz="3708" dirty="0" err="1">
                <a:solidFill>
                  <a:srgbClr val="3257B8"/>
                </a:solidFill>
                <a:latin typeface="Roboto Slab"/>
                <a:ea typeface="Roboto Slab"/>
                <a:cs typeface="Roboto Slab"/>
                <a:sym typeface="Roboto Slab"/>
              </a:rPr>
              <a:t>Hazır</a:t>
            </a:r>
            <a:r>
              <a:rPr lang="en-US" sz="3708" dirty="0">
                <a:solidFill>
                  <a:srgbClr val="3257B8"/>
                </a:solidFill>
                <a:latin typeface="Roboto Slab"/>
                <a:ea typeface="Roboto Slab"/>
                <a:cs typeface="Roboto Slab"/>
                <a:sym typeface="Roboto Slab"/>
              </a:rPr>
              <a:t> </a:t>
            </a:r>
            <a:r>
              <a:rPr lang="en-US" sz="3708" dirty="0" err="1">
                <a:solidFill>
                  <a:srgbClr val="3257B8"/>
                </a:solidFill>
                <a:latin typeface="Roboto Slab"/>
                <a:ea typeface="Roboto Slab"/>
                <a:cs typeface="Roboto Slab"/>
                <a:sym typeface="Roboto Slab"/>
              </a:rPr>
              <a:t>mısınız</a:t>
            </a:r>
            <a:r>
              <a:rPr lang="en-US" sz="3708" dirty="0">
                <a:solidFill>
                  <a:srgbClr val="3257B8"/>
                </a:solidFill>
                <a:latin typeface="Roboto Slab"/>
                <a:ea typeface="Roboto Slab"/>
                <a:cs typeface="Roboto Slab"/>
                <a:sym typeface="Roboto Slab"/>
              </a:rPr>
              <a:t>?</a:t>
            </a:r>
            <a:endParaRPr sz="3708" dirty="0"/>
          </a:p>
        </p:txBody>
      </p:sp>
      <p:sp>
        <p:nvSpPr>
          <p:cNvPr id="231" name="Google Shape;231;p22"/>
          <p:cNvSpPr/>
          <p:nvPr/>
        </p:nvSpPr>
        <p:spPr>
          <a:xfrm>
            <a:off x="589304" y="2215701"/>
            <a:ext cx="2362696" cy="369577"/>
          </a:xfrm>
          <a:prstGeom prst="rect">
            <a:avLst/>
          </a:prstGeom>
          <a:noFill/>
          <a:ln>
            <a:noFill/>
          </a:ln>
        </p:spPr>
        <p:txBody>
          <a:bodyPr spcFirstLastPara="1" wrap="square" lIns="0" tIns="0" rIns="0" bIns="0" anchor="t" anchorCtr="0">
            <a:noAutofit/>
          </a:bodyPr>
          <a:lstStyle/>
          <a:p>
            <a:pPr>
              <a:lnSpc>
                <a:spcPct val="125000"/>
              </a:lnSpc>
              <a:buClr>
                <a:srgbClr val="3257B8"/>
              </a:buClr>
              <a:buSzPts val="2200"/>
            </a:pPr>
            <a:r>
              <a:rPr lang="en-US" sz="1833" dirty="0" err="1">
                <a:solidFill>
                  <a:srgbClr val="3257B8"/>
                </a:solidFill>
                <a:latin typeface="Roboto Slab"/>
                <a:ea typeface="Roboto Slab"/>
                <a:cs typeface="Roboto Slab"/>
                <a:sym typeface="Roboto Slab"/>
              </a:rPr>
              <a:t>Başvuru</a:t>
            </a:r>
            <a:r>
              <a:rPr lang="en-US" sz="1833" dirty="0">
                <a:solidFill>
                  <a:srgbClr val="3257B8"/>
                </a:solidFill>
                <a:latin typeface="Roboto Slab"/>
                <a:ea typeface="Roboto Slab"/>
                <a:cs typeface="Roboto Slab"/>
                <a:sym typeface="Roboto Slab"/>
              </a:rPr>
              <a:t> </a:t>
            </a:r>
            <a:r>
              <a:rPr lang="en-US" sz="1833" dirty="0" err="1">
                <a:solidFill>
                  <a:srgbClr val="3257B8"/>
                </a:solidFill>
                <a:latin typeface="Roboto Slab"/>
                <a:ea typeface="Roboto Slab"/>
                <a:cs typeface="Roboto Slab"/>
                <a:sym typeface="Roboto Slab"/>
              </a:rPr>
              <a:t>Adresi</a:t>
            </a:r>
            <a:endParaRPr sz="1833" dirty="0"/>
          </a:p>
        </p:txBody>
      </p:sp>
      <p:sp>
        <p:nvSpPr>
          <p:cNvPr id="232" name="Google Shape;232;p22"/>
          <p:cNvSpPr/>
          <p:nvPr/>
        </p:nvSpPr>
        <p:spPr>
          <a:xfrm>
            <a:off x="589303" y="2862893"/>
            <a:ext cx="4170265" cy="2021305"/>
          </a:xfrm>
          <a:prstGeom prst="rect">
            <a:avLst/>
          </a:prstGeom>
          <a:noFill/>
          <a:ln>
            <a:noFill/>
          </a:ln>
        </p:spPr>
        <p:txBody>
          <a:bodyPr spcFirstLastPara="1" wrap="square" lIns="0" tIns="0" rIns="0" bIns="0" anchor="t" anchorCtr="0">
            <a:noAutofit/>
          </a:bodyPr>
          <a:lstStyle/>
          <a:p>
            <a:pPr>
              <a:lnSpc>
                <a:spcPct val="162857"/>
              </a:lnSpc>
              <a:buClr>
                <a:srgbClr val="15213F"/>
              </a:buClr>
              <a:buSzPts val="1750"/>
            </a:pPr>
            <a:r>
              <a:rPr lang="en-US" sz="1458" dirty="0" err="1">
                <a:solidFill>
                  <a:srgbClr val="15213F"/>
                </a:solidFill>
                <a:latin typeface="Roboto"/>
                <a:ea typeface="Roboto"/>
                <a:cs typeface="Roboto"/>
                <a:sym typeface="Roboto"/>
              </a:rPr>
              <a:t>Başvuru</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kriterleri</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aşamalara</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ait</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bilgiler</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ve</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başvuru</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işlemleri</a:t>
            </a:r>
            <a:r>
              <a:rPr lang="en-US" sz="1458" dirty="0">
                <a:solidFill>
                  <a:srgbClr val="15213F"/>
                </a:solidFill>
                <a:latin typeface="Roboto"/>
                <a:ea typeface="Roboto"/>
                <a:cs typeface="Roboto"/>
                <a:sym typeface="Roboto"/>
              </a:rPr>
              <a:t> </a:t>
            </a:r>
            <a:r>
              <a:rPr lang="en-US" sz="1458" dirty="0" err="1">
                <a:solidFill>
                  <a:srgbClr val="15213F"/>
                </a:solidFill>
                <a:latin typeface="Roboto"/>
                <a:ea typeface="Roboto"/>
                <a:cs typeface="Roboto"/>
                <a:sym typeface="Roboto"/>
              </a:rPr>
              <a:t>için</a:t>
            </a:r>
            <a:r>
              <a:rPr lang="en-US" sz="1458" dirty="0">
                <a:solidFill>
                  <a:srgbClr val="15213F"/>
                </a:solidFill>
                <a:latin typeface="Roboto"/>
                <a:ea typeface="Roboto"/>
                <a:cs typeface="Roboto"/>
                <a:sym typeface="Roboto"/>
              </a:rPr>
              <a:t>:</a:t>
            </a:r>
            <a:endParaRPr sz="1458" dirty="0"/>
          </a:p>
        </p:txBody>
      </p:sp>
      <p:sp>
        <p:nvSpPr>
          <p:cNvPr id="233" name="Google Shape;233;p22"/>
          <p:cNvSpPr/>
          <p:nvPr/>
        </p:nvSpPr>
        <p:spPr>
          <a:xfrm>
            <a:off x="589303" y="3788885"/>
            <a:ext cx="10869018" cy="302419"/>
          </a:xfrm>
          <a:prstGeom prst="rect">
            <a:avLst/>
          </a:prstGeom>
          <a:noFill/>
          <a:ln>
            <a:noFill/>
          </a:ln>
        </p:spPr>
        <p:txBody>
          <a:bodyPr spcFirstLastPara="1" wrap="square" lIns="0" tIns="0" rIns="0" bIns="0" anchor="t" anchorCtr="0">
            <a:noAutofit/>
          </a:bodyPr>
          <a:lstStyle/>
          <a:p>
            <a:pPr>
              <a:lnSpc>
                <a:spcPct val="162857"/>
              </a:lnSpc>
              <a:buClr>
                <a:srgbClr val="3257B8"/>
              </a:buClr>
              <a:buSzPts val="1750"/>
            </a:pPr>
            <a:r>
              <a:rPr lang="en-US" sz="1458" u="sng" dirty="0">
                <a:solidFill>
                  <a:schemeClr val="hlink"/>
                </a:solidFill>
                <a:latin typeface="Roboto"/>
                <a:ea typeface="Roboto"/>
                <a:cs typeface="Roboto"/>
                <a:sym typeface="Roboto"/>
                <a:hlinkClick r:id="rId3"/>
              </a:rPr>
              <a:t>ulusalstajprogrami.iskur.gov.tr</a:t>
            </a:r>
            <a:endParaRPr sz="1458"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729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rgbClr val="00B0F0"/>
                </a:solidFill>
                <a:latin typeface="Times New Roman" panose="02020603050405020304" pitchFamily="18" charset="0"/>
                <a:cs typeface="Times New Roman" panose="02020603050405020304" pitchFamily="18" charset="0"/>
              </a:rPr>
              <a:t>Staj Başvurusu</a:t>
            </a:r>
            <a:endParaRPr lang="tr-TR" dirty="0">
              <a:solidFill>
                <a:srgbClr val="00B0F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pPr marL="0" indent="0" algn="just">
              <a:buNone/>
            </a:pPr>
            <a:r>
              <a:rPr lang="tr-TR" dirty="0">
                <a:latin typeface="Times New Roman" panose="02020603050405020304" pitchFamily="18" charset="0"/>
                <a:cs typeface="Times New Roman" panose="02020603050405020304" pitchFamily="18" charset="0"/>
              </a:rPr>
              <a:t>Dekanlık tarafından yürütülen resmi sigorta işlemleri, SGK sistemi sebebiyle her ayın 15 ile takip eden ayın 14’ü arasında yapılmaktadır. (Her ayın 15 ile takip eden ayın 14’ü arası bir dönem olarak kabul edilmektedir.) Bu sebeple sigorta işlemlerinin yürütülebilmesi için staj başlangıç tarihini kapsayan dönemin başlangıç tarihinden 20 gün önce başvurunuzun e-posta yoluyla tarafımıza ulaştırılması gerekmektedir.</a:t>
            </a:r>
          </a:p>
          <a:p>
            <a:pPr algn="just"/>
            <a:endParaRPr lang="tr-TR" dirty="0"/>
          </a:p>
        </p:txBody>
      </p:sp>
      <p:sp>
        <p:nvSpPr>
          <p:cNvPr id="4" name="Alt Başlık 4"/>
          <p:cNvSpPr txBox="1">
            <a:spLocks/>
          </p:cNvSpPr>
          <p:nvPr/>
        </p:nvSpPr>
        <p:spPr>
          <a:xfrm>
            <a:off x="0" y="6431948"/>
            <a:ext cx="6195848" cy="4260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solidFill>
                  <a:srgbClr val="0070C0"/>
                </a:solidFill>
                <a:latin typeface="Times New Roman" panose="02020603050405020304" pitchFamily="18" charset="0"/>
                <a:cs typeface="Times New Roman" panose="02020603050405020304" pitchFamily="18" charset="0"/>
              </a:rPr>
              <a:t>Makina Mühendisliği Bölümü Staj Komisyonu</a:t>
            </a:r>
          </a:p>
        </p:txBody>
      </p:sp>
      <p:sp>
        <p:nvSpPr>
          <p:cNvPr id="5" name="Slayt Numarası Yer Tutucusu 4"/>
          <p:cNvSpPr>
            <a:spLocks noGrp="1"/>
          </p:cNvSpPr>
          <p:nvPr>
            <p:ph type="sldNum" sz="quarter" idx="12"/>
          </p:nvPr>
        </p:nvSpPr>
        <p:spPr/>
        <p:txBody>
          <a:bodyPr/>
          <a:lstStyle/>
          <a:p>
            <a:fld id="{F3DC8E21-7495-41A4-8A37-568B401DF40F}" type="slidenum">
              <a:rPr lang="tr-TR" smtClean="0"/>
              <a:t>3</a:t>
            </a:fld>
            <a:endParaRPr lang="tr-TR"/>
          </a:p>
        </p:txBody>
      </p:sp>
    </p:spTree>
    <p:extLst>
      <p:ext uri="{BB962C8B-B14F-4D97-AF65-F5344CB8AC3E}">
        <p14:creationId xmlns:p14="http://schemas.microsoft.com/office/powerpoint/2010/main" val="176517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rgbClr val="00B0F0"/>
                </a:solidFill>
                <a:latin typeface="Times New Roman" panose="02020603050405020304" pitchFamily="18" charset="0"/>
                <a:cs typeface="Times New Roman" panose="02020603050405020304" pitchFamily="18" charset="0"/>
              </a:rPr>
              <a:t>Staj Başvurusu</a:t>
            </a:r>
          </a:p>
        </p:txBody>
      </p:sp>
      <p:sp>
        <p:nvSpPr>
          <p:cNvPr id="3" name="İçerik Yer Tutucusu 2"/>
          <p:cNvSpPr>
            <a:spLocks noGrp="1"/>
          </p:cNvSpPr>
          <p:nvPr>
            <p:ph idx="1"/>
          </p:nvPr>
        </p:nvSpPr>
        <p:spPr/>
        <p:txBody>
          <a:bodyPr>
            <a:noAutofit/>
          </a:bodyPr>
          <a:lstStyle/>
          <a:p>
            <a:pPr marL="0" indent="0" algn="just">
              <a:buNone/>
            </a:pPr>
            <a:r>
              <a:rPr lang="tr-TR" sz="3200" b="1" u="sng" dirty="0">
                <a:solidFill>
                  <a:srgbClr val="7030A0"/>
                </a:solidFill>
                <a:latin typeface="Times New Roman" panose="02020603050405020304" pitchFamily="18" charset="0"/>
                <a:cs typeface="Times New Roman" panose="02020603050405020304" pitchFamily="18" charset="0"/>
              </a:rPr>
              <a:t>Örnek1:</a:t>
            </a:r>
            <a:endParaRPr lang="tr-TR" sz="3200" dirty="0">
              <a:solidFill>
                <a:srgbClr val="7030A0"/>
              </a:solidFill>
              <a:latin typeface="Times New Roman" panose="02020603050405020304" pitchFamily="18" charset="0"/>
              <a:cs typeface="Times New Roman" panose="02020603050405020304" pitchFamily="18" charset="0"/>
            </a:endParaRPr>
          </a:p>
          <a:p>
            <a:pPr marL="0" indent="0" algn="just">
              <a:buNone/>
            </a:pPr>
            <a:r>
              <a:rPr lang="tr-TR" sz="3200" dirty="0">
                <a:latin typeface="Times New Roman" panose="02020603050405020304" pitchFamily="18" charset="0"/>
                <a:cs typeface="Times New Roman" panose="02020603050405020304" pitchFamily="18" charset="0"/>
              </a:rPr>
              <a:t>19 Haziran tarihinde staja başlayacak birisi için; staj başlangıç tarihi 1. Dönem içinde olduğundan ilgili dönem başlangıç tarihinden 20 gün önce (yani 30 Mayıs saat 17:00 ‘ye kadar) başvurunun tarafımıza e-posta ile iletilmesi gerekmektedir. E-posta: makmuhstajbasvuru@gmail.com </a:t>
            </a:r>
          </a:p>
        </p:txBody>
      </p:sp>
      <p:sp>
        <p:nvSpPr>
          <p:cNvPr id="4" name="Alt Başlık 4"/>
          <p:cNvSpPr txBox="1">
            <a:spLocks/>
          </p:cNvSpPr>
          <p:nvPr/>
        </p:nvSpPr>
        <p:spPr>
          <a:xfrm>
            <a:off x="0" y="6431948"/>
            <a:ext cx="6195848" cy="4260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solidFill>
                  <a:srgbClr val="0070C0"/>
                </a:solidFill>
                <a:latin typeface="Times New Roman" panose="02020603050405020304" pitchFamily="18" charset="0"/>
                <a:cs typeface="Times New Roman" panose="02020603050405020304" pitchFamily="18" charset="0"/>
              </a:rPr>
              <a:t>Makina Mühendisliği Bölümü Staj Komisyonu</a:t>
            </a:r>
          </a:p>
        </p:txBody>
      </p:sp>
      <p:sp>
        <p:nvSpPr>
          <p:cNvPr id="5" name="Slayt Numarası Yer Tutucusu 4"/>
          <p:cNvSpPr>
            <a:spLocks noGrp="1"/>
          </p:cNvSpPr>
          <p:nvPr>
            <p:ph type="sldNum" sz="quarter" idx="12"/>
          </p:nvPr>
        </p:nvSpPr>
        <p:spPr/>
        <p:txBody>
          <a:bodyPr/>
          <a:lstStyle/>
          <a:p>
            <a:fld id="{F3DC8E21-7495-41A4-8A37-568B401DF40F}" type="slidenum">
              <a:rPr lang="tr-TR" smtClean="0"/>
              <a:t>4</a:t>
            </a:fld>
            <a:endParaRPr lang="tr-TR"/>
          </a:p>
        </p:txBody>
      </p:sp>
    </p:spTree>
    <p:extLst>
      <p:ext uri="{BB962C8B-B14F-4D97-AF65-F5344CB8AC3E}">
        <p14:creationId xmlns:p14="http://schemas.microsoft.com/office/powerpoint/2010/main" val="3081499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rgbClr val="00B0F0"/>
                </a:solidFill>
                <a:latin typeface="Times New Roman" panose="02020603050405020304" pitchFamily="18" charset="0"/>
                <a:cs typeface="Times New Roman" panose="02020603050405020304" pitchFamily="18" charset="0"/>
              </a:rPr>
              <a:t>Staj Başvurusu</a:t>
            </a:r>
            <a:endParaRPr lang="tr-TR" dirty="0">
              <a:solidFill>
                <a:srgbClr val="00B0F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pPr marL="0" indent="0" algn="just">
              <a:buNone/>
            </a:pPr>
            <a:r>
              <a:rPr lang="tr-TR" dirty="0">
                <a:latin typeface="Times New Roman" panose="02020603050405020304" pitchFamily="18" charset="0"/>
                <a:cs typeface="Times New Roman" panose="02020603050405020304" pitchFamily="18" charset="0"/>
              </a:rPr>
              <a:t>Firma staj yapılan süre içinde öğrenciye ödeme yapacaksa bu durum iş yeri staj sözleşmesinin 3 nüsha doldurulması, nüshalardan birinin firmaya diğerinin dekanlık öğrenci işlerine ve bir nüshanın da öğrenci de kalması gerekmektedir. Bu sözleşme dekanlığın zorunlu tuttuğu bir sözleşme olup staj komisyonunu bağlayıcı nitelikte değildir.</a:t>
            </a:r>
          </a:p>
          <a:p>
            <a:pPr algn="just"/>
            <a:endParaRPr lang="tr-TR" dirty="0"/>
          </a:p>
        </p:txBody>
      </p:sp>
      <p:sp>
        <p:nvSpPr>
          <p:cNvPr id="4" name="Alt Başlık 4"/>
          <p:cNvSpPr txBox="1">
            <a:spLocks/>
          </p:cNvSpPr>
          <p:nvPr/>
        </p:nvSpPr>
        <p:spPr>
          <a:xfrm>
            <a:off x="0" y="6431948"/>
            <a:ext cx="6195848" cy="4260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solidFill>
                  <a:srgbClr val="0070C0"/>
                </a:solidFill>
                <a:latin typeface="Times New Roman" panose="02020603050405020304" pitchFamily="18" charset="0"/>
                <a:cs typeface="Times New Roman" panose="02020603050405020304" pitchFamily="18" charset="0"/>
              </a:rPr>
              <a:t>Makina Mühendisliği Bölümü Staj Komisyonu</a:t>
            </a:r>
          </a:p>
        </p:txBody>
      </p:sp>
      <p:sp>
        <p:nvSpPr>
          <p:cNvPr id="5" name="Slayt Numarası Yer Tutucusu 4"/>
          <p:cNvSpPr>
            <a:spLocks noGrp="1"/>
          </p:cNvSpPr>
          <p:nvPr>
            <p:ph type="sldNum" sz="quarter" idx="12"/>
          </p:nvPr>
        </p:nvSpPr>
        <p:spPr/>
        <p:txBody>
          <a:bodyPr/>
          <a:lstStyle/>
          <a:p>
            <a:fld id="{F3DC8E21-7495-41A4-8A37-568B401DF40F}" type="slidenum">
              <a:rPr lang="tr-TR" smtClean="0"/>
              <a:t>5</a:t>
            </a:fld>
            <a:endParaRPr lang="tr-TR"/>
          </a:p>
        </p:txBody>
      </p:sp>
    </p:spTree>
    <p:extLst>
      <p:ext uri="{BB962C8B-B14F-4D97-AF65-F5344CB8AC3E}">
        <p14:creationId xmlns:p14="http://schemas.microsoft.com/office/powerpoint/2010/main" val="414983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rgbClr val="00B0F0"/>
                </a:solidFill>
                <a:latin typeface="Times New Roman" panose="02020603050405020304" pitchFamily="18" charset="0"/>
                <a:cs typeface="Times New Roman" panose="02020603050405020304" pitchFamily="18" charset="0"/>
              </a:rPr>
              <a:t>Staj Başvurusu</a:t>
            </a:r>
          </a:p>
        </p:txBody>
      </p:sp>
      <p:sp>
        <p:nvSpPr>
          <p:cNvPr id="3" name="İçerik Yer Tutucusu 2"/>
          <p:cNvSpPr>
            <a:spLocks noGrp="1"/>
          </p:cNvSpPr>
          <p:nvPr>
            <p:ph idx="1"/>
          </p:nvPr>
        </p:nvSpPr>
        <p:spPr/>
        <p:txBody>
          <a:bodyPr>
            <a:noAutofit/>
          </a:bodyPr>
          <a:lstStyle/>
          <a:p>
            <a:pPr marL="0" indent="0">
              <a:buNone/>
            </a:pPr>
            <a:r>
              <a:rPr lang="tr-TR" b="1" u="sng" dirty="0">
                <a:solidFill>
                  <a:srgbClr val="7030A0"/>
                </a:solidFill>
                <a:latin typeface="Times New Roman" panose="02020603050405020304" pitchFamily="18" charset="0"/>
                <a:cs typeface="Times New Roman" panose="02020603050405020304" pitchFamily="18" charset="0"/>
              </a:rPr>
              <a:t>Ara Dönem Stajı:</a:t>
            </a:r>
            <a:r>
              <a:rPr lang="tr-TR" dirty="0">
                <a:solidFill>
                  <a:srgbClr val="7030A0"/>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Her yıl akademik takvime göre belirlenir. Ara dönemde staj yapmak isteyenler staj yapacakları tarihten 20 gün önce mesai bitimine kadar başvurusunu yapmalıdır. </a:t>
            </a:r>
          </a:p>
          <a:p>
            <a:pPr marL="0" indent="0">
              <a:buNone/>
            </a:pPr>
            <a:endParaRPr lang="tr-TR" dirty="0">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Ara dönemde staj yapmış öğrencilerin staj değerlendirme formu ve staj raporlarını staj bitiş tarihini takip eden bir aylık süre içinde (30 takvim günü) teslim etmeleri gerekmektedir. Belirtilen sürenin aşılması durumunda staj kabul edilmeyecektir.</a:t>
            </a:r>
          </a:p>
          <a:p>
            <a:pPr marL="0" indent="0" algn="just">
              <a:buNone/>
            </a:pPr>
            <a:endParaRPr lang="tr-TR" dirty="0">
              <a:latin typeface="Times New Roman" panose="02020603050405020304" pitchFamily="18" charset="0"/>
              <a:cs typeface="Times New Roman" panose="02020603050405020304" pitchFamily="18" charset="0"/>
            </a:endParaRPr>
          </a:p>
        </p:txBody>
      </p:sp>
      <p:sp>
        <p:nvSpPr>
          <p:cNvPr id="4" name="Alt Başlık 4"/>
          <p:cNvSpPr txBox="1">
            <a:spLocks/>
          </p:cNvSpPr>
          <p:nvPr/>
        </p:nvSpPr>
        <p:spPr>
          <a:xfrm>
            <a:off x="0" y="6431948"/>
            <a:ext cx="6195848" cy="4260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solidFill>
                  <a:srgbClr val="0070C0"/>
                </a:solidFill>
                <a:latin typeface="Times New Roman" panose="02020603050405020304" pitchFamily="18" charset="0"/>
                <a:cs typeface="Times New Roman" panose="02020603050405020304" pitchFamily="18" charset="0"/>
              </a:rPr>
              <a:t>Makina Mühendisliği Bölümü Staj Komisyonu</a:t>
            </a:r>
          </a:p>
        </p:txBody>
      </p:sp>
      <p:sp>
        <p:nvSpPr>
          <p:cNvPr id="5" name="Slayt Numarası Yer Tutucusu 4"/>
          <p:cNvSpPr>
            <a:spLocks noGrp="1"/>
          </p:cNvSpPr>
          <p:nvPr>
            <p:ph type="sldNum" sz="quarter" idx="12"/>
          </p:nvPr>
        </p:nvSpPr>
        <p:spPr/>
        <p:txBody>
          <a:bodyPr/>
          <a:lstStyle/>
          <a:p>
            <a:fld id="{F3DC8E21-7495-41A4-8A37-568B401DF40F}" type="slidenum">
              <a:rPr lang="tr-TR" smtClean="0"/>
              <a:t>6</a:t>
            </a:fld>
            <a:endParaRPr lang="tr-TR"/>
          </a:p>
        </p:txBody>
      </p:sp>
    </p:spTree>
    <p:extLst>
      <p:ext uri="{BB962C8B-B14F-4D97-AF65-F5344CB8AC3E}">
        <p14:creationId xmlns:p14="http://schemas.microsoft.com/office/powerpoint/2010/main" val="3806624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rgbClr val="00B0F0"/>
                </a:solidFill>
                <a:latin typeface="Times New Roman" panose="02020603050405020304" pitchFamily="18" charset="0"/>
                <a:cs typeface="Times New Roman" panose="02020603050405020304" pitchFamily="18" charset="0"/>
              </a:rPr>
              <a:t>Staj Başvurusu</a:t>
            </a:r>
          </a:p>
        </p:txBody>
      </p:sp>
      <p:sp>
        <p:nvSpPr>
          <p:cNvPr id="3" name="İçerik Yer Tutucusu 2"/>
          <p:cNvSpPr>
            <a:spLocks noGrp="1"/>
          </p:cNvSpPr>
          <p:nvPr>
            <p:ph idx="1"/>
          </p:nvPr>
        </p:nvSpPr>
        <p:spPr>
          <a:xfrm>
            <a:off x="838200" y="1608992"/>
            <a:ext cx="10515600" cy="4132385"/>
          </a:xfrm>
        </p:spPr>
        <p:txBody>
          <a:bodyPr>
            <a:noAutofit/>
          </a:bodyPr>
          <a:lstStyle/>
          <a:p>
            <a:pPr marL="0" indent="0">
              <a:buNone/>
            </a:pPr>
            <a:r>
              <a:rPr lang="tr-TR" sz="2500" b="1" u="sng" dirty="0">
                <a:solidFill>
                  <a:srgbClr val="7030A0"/>
                </a:solidFill>
                <a:latin typeface="Times New Roman" panose="02020603050405020304" pitchFamily="18" charset="0"/>
                <a:cs typeface="Times New Roman" panose="02020603050405020304" pitchFamily="18" charset="0"/>
              </a:rPr>
              <a:t>Eğitim-Öğretim Döneminde Staj: </a:t>
            </a:r>
            <a:r>
              <a:rPr lang="tr-TR" sz="2500" dirty="0">
                <a:latin typeface="Times New Roman" panose="02020603050405020304" pitchFamily="18" charset="0"/>
                <a:cs typeface="Times New Roman" panose="02020603050405020304" pitchFamily="18" charset="0"/>
              </a:rPr>
              <a:t>Güz ve bahar eğitim dönemlerinde sadece mezun durumdaki (</a:t>
            </a:r>
            <a:r>
              <a:rPr lang="tr-TR" sz="2500" b="1" dirty="0">
                <a:latin typeface="Times New Roman" panose="02020603050405020304" pitchFamily="18" charset="0"/>
                <a:cs typeface="Times New Roman" panose="02020603050405020304" pitchFamily="18" charset="0"/>
              </a:rPr>
              <a:t>Staj dersi dışındaki derslerden devam zorunluluğu olmayan</a:t>
            </a:r>
            <a:r>
              <a:rPr lang="tr-TR" sz="2500" dirty="0">
                <a:latin typeface="Times New Roman" panose="02020603050405020304" pitchFamily="18" charset="0"/>
                <a:cs typeface="Times New Roman" panose="02020603050405020304" pitchFamily="18" charset="0"/>
              </a:rPr>
              <a:t>) öğrenciler istedikleri tarihlerde (her ayın 15 ile takip eden ayın 14’ü arasında olacak şekilde) stajlarını tamamlayabilirler. Bu koşullarda staj yapacakların staj başlangıç tarihinden 20 gün önce evraklarını e-posta yoluyla tarafımıza ulaştırması gerekmektedir. Mezun durumunda olan öğrenci başvuru yapacaksa </a:t>
            </a:r>
            <a:r>
              <a:rPr lang="tr-TR" sz="2500" b="1" dirty="0">
                <a:latin typeface="Times New Roman" panose="02020603050405020304" pitchFamily="18" charset="0"/>
                <a:cs typeface="Times New Roman" panose="02020603050405020304" pitchFamily="18" charset="0"/>
              </a:rPr>
              <a:t>mutlaka</a:t>
            </a:r>
            <a:r>
              <a:rPr lang="tr-TR" sz="2500" dirty="0">
                <a:latin typeface="Times New Roman" panose="02020603050405020304" pitchFamily="18" charset="0"/>
                <a:cs typeface="Times New Roman" panose="02020603050405020304" pitchFamily="18" charset="0"/>
              </a:rPr>
              <a:t> staj komisyonunu bilgilendirmelidir.</a:t>
            </a:r>
          </a:p>
          <a:p>
            <a:pPr marL="0" indent="0" algn="just">
              <a:buNone/>
            </a:pPr>
            <a:r>
              <a:rPr lang="tr-TR" sz="2500" dirty="0">
                <a:latin typeface="Times New Roman" panose="02020603050405020304" pitchFamily="18" charset="0"/>
                <a:cs typeface="Times New Roman" panose="02020603050405020304" pitchFamily="18" charset="0"/>
              </a:rPr>
              <a:t>Eğitim-öğretim döneminde staj yapmış öğrencilerin staj değerlendirme formu ve staj raporunu staj bitiş tarihini takip eden bir aylık süre içinde (30 takvim günü) teslim etmeleri gerekmektedir. Belirtilen sürenin aşılması durumunda staj kabul edilmeyecektir.</a:t>
            </a:r>
          </a:p>
          <a:p>
            <a:pPr marL="0" indent="0" algn="just">
              <a:buNone/>
            </a:pPr>
            <a:endParaRPr lang="tr-TR" sz="2500" dirty="0">
              <a:latin typeface="Times New Roman" panose="02020603050405020304" pitchFamily="18" charset="0"/>
              <a:cs typeface="Times New Roman" panose="02020603050405020304" pitchFamily="18" charset="0"/>
            </a:endParaRPr>
          </a:p>
        </p:txBody>
      </p:sp>
      <p:sp>
        <p:nvSpPr>
          <p:cNvPr id="4" name="Alt Başlık 4"/>
          <p:cNvSpPr txBox="1">
            <a:spLocks/>
          </p:cNvSpPr>
          <p:nvPr/>
        </p:nvSpPr>
        <p:spPr>
          <a:xfrm>
            <a:off x="0" y="6431948"/>
            <a:ext cx="6195848" cy="4260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solidFill>
                  <a:srgbClr val="0070C0"/>
                </a:solidFill>
                <a:latin typeface="Times New Roman" panose="02020603050405020304" pitchFamily="18" charset="0"/>
                <a:cs typeface="Times New Roman" panose="02020603050405020304" pitchFamily="18" charset="0"/>
              </a:rPr>
              <a:t>Makina Mühendisliği Bölümü Staj Komisyonu</a:t>
            </a:r>
          </a:p>
        </p:txBody>
      </p:sp>
      <p:sp>
        <p:nvSpPr>
          <p:cNvPr id="5" name="Slayt Numarası Yer Tutucusu 4"/>
          <p:cNvSpPr>
            <a:spLocks noGrp="1"/>
          </p:cNvSpPr>
          <p:nvPr>
            <p:ph type="sldNum" sz="quarter" idx="12"/>
          </p:nvPr>
        </p:nvSpPr>
        <p:spPr/>
        <p:txBody>
          <a:bodyPr/>
          <a:lstStyle/>
          <a:p>
            <a:fld id="{F3DC8E21-7495-41A4-8A37-568B401DF40F}" type="slidenum">
              <a:rPr lang="tr-TR" smtClean="0"/>
              <a:t>7</a:t>
            </a:fld>
            <a:endParaRPr lang="tr-TR"/>
          </a:p>
        </p:txBody>
      </p:sp>
    </p:spTree>
    <p:extLst>
      <p:ext uri="{BB962C8B-B14F-4D97-AF65-F5344CB8AC3E}">
        <p14:creationId xmlns:p14="http://schemas.microsoft.com/office/powerpoint/2010/main" val="1177634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2516" y="0"/>
            <a:ext cx="4340469" cy="771636"/>
          </a:xfrm>
        </p:spPr>
        <p:txBody>
          <a:bodyPr>
            <a:normAutofit/>
          </a:bodyPr>
          <a:lstStyle/>
          <a:p>
            <a:r>
              <a:rPr lang="tr-TR" b="1" u="sng" dirty="0">
                <a:solidFill>
                  <a:srgbClr val="00B0F0"/>
                </a:solidFill>
                <a:latin typeface="Times New Roman" panose="02020603050405020304" pitchFamily="18" charset="0"/>
                <a:cs typeface="Times New Roman" panose="02020603050405020304" pitchFamily="18" charset="0"/>
              </a:rPr>
              <a:t>Staj Başvurusu</a:t>
            </a:r>
          </a:p>
        </p:txBody>
      </p:sp>
      <p:sp>
        <p:nvSpPr>
          <p:cNvPr id="3" name="İçerik Yer Tutucusu 2"/>
          <p:cNvSpPr>
            <a:spLocks noGrp="1"/>
          </p:cNvSpPr>
          <p:nvPr>
            <p:ph idx="1"/>
          </p:nvPr>
        </p:nvSpPr>
        <p:spPr>
          <a:xfrm>
            <a:off x="312516" y="771636"/>
            <a:ext cx="11583476" cy="3133237"/>
          </a:xfrm>
        </p:spPr>
        <p:txBody>
          <a:bodyPr>
            <a:noAutofit/>
          </a:bodyPr>
          <a:lstStyle/>
          <a:p>
            <a:pPr marL="0" indent="0" algn="just">
              <a:buNone/>
            </a:pPr>
            <a:r>
              <a:rPr lang="tr-TR" sz="2000" b="1" u="sng" dirty="0">
                <a:solidFill>
                  <a:srgbClr val="7030A0"/>
                </a:solidFill>
                <a:latin typeface="Times New Roman" panose="02020603050405020304" pitchFamily="18" charset="0"/>
                <a:cs typeface="Times New Roman" panose="02020603050405020304" pitchFamily="18" charset="0"/>
              </a:rPr>
              <a:t>Başvuru Şekli:</a:t>
            </a:r>
            <a:endParaRPr lang="tr-TR" sz="2000" dirty="0">
              <a:solidFill>
                <a:srgbClr val="7030A0"/>
              </a:solidFill>
              <a:latin typeface="Times New Roman" panose="02020603050405020304" pitchFamily="18" charset="0"/>
              <a:cs typeface="Times New Roman" panose="02020603050405020304" pitchFamily="18" charset="0"/>
            </a:endParaRPr>
          </a:p>
          <a:p>
            <a:pPr marL="0" indent="0" algn="just">
              <a:buNone/>
            </a:pPr>
            <a:r>
              <a:rPr lang="tr-TR" sz="2000" dirty="0">
                <a:latin typeface="Times New Roman" panose="02020603050405020304" pitchFamily="18" charset="0"/>
                <a:cs typeface="Times New Roman" panose="02020603050405020304" pitchFamily="18" charset="0"/>
              </a:rPr>
              <a:t>Başvurular e-posta aracılığı ile yapılacaktır. Göndereceğiniz e-posta ekinde “Staj başvuru formu” bulunmalıdır. “Staj başvuru formu” web sitemizden de http://me.ege.edu.tr indirilebilir. Mezun durumunda olan öğrenciler dönem içinde staj yapmak istiyorlarsa eposta ekine transkript de koymalıdır.</a:t>
            </a:r>
          </a:p>
          <a:p>
            <a:pPr marL="0" indent="0" algn="just">
              <a:buNone/>
            </a:pPr>
            <a:r>
              <a:rPr lang="tr-TR" sz="2000" dirty="0">
                <a:latin typeface="Times New Roman" panose="02020603050405020304" pitchFamily="18" charset="0"/>
                <a:cs typeface="Times New Roman" panose="02020603050405020304" pitchFamily="18" charset="0"/>
              </a:rPr>
              <a:t>Staj başvuru formunun adsoyadStajNo.xls olarak kayıt edilmesi ve e-posta ekinde gönderilmesi gerekmektedir. </a:t>
            </a:r>
          </a:p>
          <a:p>
            <a:pPr marL="0" indent="0" algn="just">
              <a:buNone/>
            </a:pPr>
            <a:r>
              <a:rPr lang="tr-TR" sz="2000" dirty="0">
                <a:latin typeface="Times New Roman" panose="02020603050405020304" pitchFamily="18" charset="0"/>
                <a:cs typeface="Times New Roman" panose="02020603050405020304" pitchFamily="18" charset="0"/>
              </a:rPr>
              <a:t>(örnek: sercansabancıStaj1.xls) </a:t>
            </a:r>
          </a:p>
          <a:p>
            <a:pPr marL="0" indent="0" algn="just">
              <a:buNone/>
            </a:pPr>
            <a:r>
              <a:rPr lang="tr-TR" sz="2000" dirty="0">
                <a:latin typeface="Times New Roman" panose="02020603050405020304" pitchFamily="18" charset="0"/>
                <a:cs typeface="Times New Roman" panose="02020603050405020304" pitchFamily="18" charset="0"/>
              </a:rPr>
              <a:t>Başvuru için kullanılacak e-posta adresi: </a:t>
            </a:r>
          </a:p>
          <a:p>
            <a:pPr marL="0" indent="0" algn="just">
              <a:buNone/>
            </a:pPr>
            <a:r>
              <a:rPr lang="tr-TR" sz="2000" dirty="0">
                <a:solidFill>
                  <a:srgbClr val="FF0000"/>
                </a:solidFill>
                <a:latin typeface="Times New Roman" panose="02020603050405020304" pitchFamily="18" charset="0"/>
                <a:cs typeface="Times New Roman" panose="02020603050405020304" pitchFamily="18" charset="0"/>
              </a:rPr>
              <a:t>makmuhstajbasvuru@gmail.com</a:t>
            </a:r>
            <a:r>
              <a:rPr lang="tr-TR" sz="2000" dirty="0">
                <a:latin typeface="Times New Roman" panose="02020603050405020304" pitchFamily="18" charset="0"/>
                <a:cs typeface="Times New Roman" panose="02020603050405020304" pitchFamily="18" charset="0"/>
              </a:rPr>
              <a:t> </a:t>
            </a:r>
          </a:p>
        </p:txBody>
      </p:sp>
      <p:sp>
        <p:nvSpPr>
          <p:cNvPr id="4" name="Alt Başlık 4"/>
          <p:cNvSpPr txBox="1">
            <a:spLocks/>
          </p:cNvSpPr>
          <p:nvPr/>
        </p:nvSpPr>
        <p:spPr>
          <a:xfrm>
            <a:off x="0" y="6431948"/>
            <a:ext cx="6195848" cy="4260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solidFill>
                  <a:srgbClr val="0070C0"/>
                </a:solidFill>
                <a:latin typeface="Times New Roman" panose="02020603050405020304" pitchFamily="18" charset="0"/>
                <a:cs typeface="Times New Roman" panose="02020603050405020304" pitchFamily="18" charset="0"/>
              </a:rPr>
              <a:t>Makina Mühendisliği Bölümü Staj Komisyonu</a:t>
            </a:r>
          </a:p>
        </p:txBody>
      </p:sp>
      <p:sp>
        <p:nvSpPr>
          <p:cNvPr id="5" name="Slayt Numarası Yer Tutucusu 4"/>
          <p:cNvSpPr>
            <a:spLocks noGrp="1"/>
          </p:cNvSpPr>
          <p:nvPr>
            <p:ph type="sldNum" sz="quarter" idx="12"/>
          </p:nvPr>
        </p:nvSpPr>
        <p:spPr/>
        <p:txBody>
          <a:bodyPr/>
          <a:lstStyle/>
          <a:p>
            <a:fld id="{F3DC8E21-7495-41A4-8A37-568B401DF40F}" type="slidenum">
              <a:rPr lang="tr-TR" smtClean="0"/>
              <a:t>8</a:t>
            </a:fld>
            <a:endParaRPr lang="tr-TR"/>
          </a:p>
        </p:txBody>
      </p:sp>
      <p:pic>
        <p:nvPicPr>
          <p:cNvPr id="6" name="Resim 5"/>
          <p:cNvPicPr>
            <a:picLocks noChangeAspect="1"/>
          </p:cNvPicPr>
          <p:nvPr/>
        </p:nvPicPr>
        <p:blipFill>
          <a:blip r:embed="rId2"/>
          <a:stretch>
            <a:fillRect/>
          </a:stretch>
        </p:blipFill>
        <p:spPr>
          <a:xfrm>
            <a:off x="1429817" y="3782058"/>
            <a:ext cx="9348874" cy="2485885"/>
          </a:xfrm>
          <a:prstGeom prst="rect">
            <a:avLst/>
          </a:prstGeom>
        </p:spPr>
      </p:pic>
    </p:spTree>
    <p:extLst>
      <p:ext uri="{BB962C8B-B14F-4D97-AF65-F5344CB8AC3E}">
        <p14:creationId xmlns:p14="http://schemas.microsoft.com/office/powerpoint/2010/main" val="307632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rgbClr val="00B0F0"/>
                </a:solidFill>
                <a:latin typeface="Times New Roman" panose="02020603050405020304" pitchFamily="18" charset="0"/>
                <a:cs typeface="Times New Roman" panose="02020603050405020304" pitchFamily="18" charset="0"/>
              </a:rPr>
              <a:t>Staj Başvurusu</a:t>
            </a:r>
            <a:endParaRPr lang="tr-TR" dirty="0">
              <a:solidFill>
                <a:srgbClr val="00B0F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Autofit/>
          </a:bodyPr>
          <a:lstStyle/>
          <a:p>
            <a:pPr marL="0" indent="0" algn="just">
              <a:buNone/>
            </a:pPr>
            <a:r>
              <a:rPr lang="tr-TR" b="1" u="sng" dirty="0">
                <a:solidFill>
                  <a:srgbClr val="7030A0"/>
                </a:solidFill>
                <a:latin typeface="Times New Roman" panose="02020603050405020304" pitchFamily="18" charset="0"/>
                <a:cs typeface="Times New Roman" panose="02020603050405020304" pitchFamily="18" charset="0"/>
              </a:rPr>
              <a:t>Önemli Not:</a:t>
            </a:r>
            <a:endParaRPr lang="tr-TR" dirty="0">
              <a:solidFill>
                <a:srgbClr val="7030A0"/>
              </a:solidFill>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Staj raporlarının firma yetkilisi tarafından gönderilmesi gerektiğinden öğrencinin web sayfamızda bulunan ve firmaya hitaben yazılmış olan açıklama metnini “</a:t>
            </a:r>
            <a:r>
              <a:rPr lang="tr-TR" u="sng" dirty="0">
                <a:latin typeface="Times New Roman" panose="02020603050405020304" pitchFamily="18" charset="0"/>
                <a:cs typeface="Times New Roman" panose="02020603050405020304" pitchFamily="18" charset="0"/>
                <a:hlinkClick r:id="rId2"/>
              </a:rPr>
              <a:t>Firma Bilgilendirme Yazısı</a:t>
            </a:r>
            <a:r>
              <a:rPr lang="tr-TR" dirty="0">
                <a:latin typeface="Times New Roman" panose="02020603050405020304" pitchFamily="18" charset="0"/>
                <a:cs typeface="Times New Roman" panose="02020603050405020304" pitchFamily="18" charset="0"/>
              </a:rPr>
              <a:t>” firma yetkilisine ulaştırması gerekmektedir.</a:t>
            </a:r>
          </a:p>
        </p:txBody>
      </p:sp>
      <p:sp>
        <p:nvSpPr>
          <p:cNvPr id="4" name="Alt Başlık 4"/>
          <p:cNvSpPr txBox="1">
            <a:spLocks/>
          </p:cNvSpPr>
          <p:nvPr/>
        </p:nvSpPr>
        <p:spPr>
          <a:xfrm>
            <a:off x="0" y="6431948"/>
            <a:ext cx="6195848" cy="4260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solidFill>
                  <a:srgbClr val="0070C0"/>
                </a:solidFill>
                <a:latin typeface="Times New Roman" panose="02020603050405020304" pitchFamily="18" charset="0"/>
                <a:cs typeface="Times New Roman" panose="02020603050405020304" pitchFamily="18" charset="0"/>
              </a:rPr>
              <a:t>Makina Mühendisliği Bölümü Staj Komisyonu</a:t>
            </a:r>
          </a:p>
        </p:txBody>
      </p:sp>
      <p:sp>
        <p:nvSpPr>
          <p:cNvPr id="5" name="Slayt Numarası Yer Tutucusu 4"/>
          <p:cNvSpPr>
            <a:spLocks noGrp="1"/>
          </p:cNvSpPr>
          <p:nvPr>
            <p:ph type="sldNum" sz="quarter" idx="12"/>
          </p:nvPr>
        </p:nvSpPr>
        <p:spPr/>
        <p:txBody>
          <a:bodyPr/>
          <a:lstStyle/>
          <a:p>
            <a:fld id="{F3DC8E21-7495-41A4-8A37-568B401DF40F}" type="slidenum">
              <a:rPr lang="tr-TR" smtClean="0"/>
              <a:t>9</a:t>
            </a:fld>
            <a:endParaRPr lang="tr-TR"/>
          </a:p>
        </p:txBody>
      </p:sp>
    </p:spTree>
    <p:extLst>
      <p:ext uri="{BB962C8B-B14F-4D97-AF65-F5344CB8AC3E}">
        <p14:creationId xmlns:p14="http://schemas.microsoft.com/office/powerpoint/2010/main" val="379771943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1598</Words>
  <Application>Microsoft Office PowerPoint</Application>
  <PresentationFormat>Widescreen</PresentationFormat>
  <Paragraphs>194</Paragraphs>
  <Slides>27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Roboto</vt:lpstr>
      <vt:lpstr>Roboto Slab</vt:lpstr>
      <vt:lpstr>Times New Roman</vt:lpstr>
      <vt:lpstr>Office Teması</vt:lpstr>
      <vt:lpstr>Staj Bilgilendirme Toplantısı</vt:lpstr>
      <vt:lpstr>PowerPoint Presentation</vt:lpstr>
      <vt:lpstr>Staj Başvurusu</vt:lpstr>
      <vt:lpstr>Staj Başvurusu</vt:lpstr>
      <vt:lpstr>Staj Başvurusu</vt:lpstr>
      <vt:lpstr>Staj Başvurusu</vt:lpstr>
      <vt:lpstr>Staj Başvurusu</vt:lpstr>
      <vt:lpstr>Staj Başvurusu</vt:lpstr>
      <vt:lpstr>Staj Başvurusu</vt:lpstr>
      <vt:lpstr>Staj Tamamlama</vt:lpstr>
      <vt:lpstr>Staj Raporu</vt:lpstr>
      <vt:lpstr>Staj Raporu</vt:lpstr>
      <vt:lpstr>Staj Değerlendirme Formu</vt:lpstr>
      <vt:lpstr>Yabancı Ülkelerde Staj</vt:lpstr>
      <vt:lpstr>Sıkça Sorulan Sorular’a Cevaplar:</vt:lpstr>
      <vt:lpstr>Sıkça Sorulan Sorular’a Cevaplar:</vt:lpstr>
      <vt:lpstr>Sıkça Sorulan Sorular’a Cevaplar: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Staj Bilgilendirme Sunusu</dc:title>
  <dc:creator>Erdoğan Polat</dc:creator>
  <cp:lastModifiedBy>Mr Flood</cp:lastModifiedBy>
  <cp:revision>36</cp:revision>
  <dcterms:created xsi:type="dcterms:W3CDTF">2016-04-07T07:18:24Z</dcterms:created>
  <dcterms:modified xsi:type="dcterms:W3CDTF">2026-02-13T00:06:34Z</dcterms:modified>
</cp:coreProperties>
</file>