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2" r:id="rId3"/>
    <p:sldId id="257" r:id="rId4"/>
    <p:sldId id="260" r:id="rId5"/>
    <p:sldId id="278" r:id="rId6"/>
    <p:sldId id="273" r:id="rId7"/>
    <p:sldId id="274" r:id="rId8"/>
    <p:sldId id="261" r:id="rId9"/>
    <p:sldId id="270" r:id="rId10"/>
    <p:sldId id="262" r:id="rId11"/>
    <p:sldId id="263" r:id="rId12"/>
    <p:sldId id="264" r:id="rId13"/>
    <p:sldId id="271" r:id="rId14"/>
    <p:sldId id="265" r:id="rId15"/>
    <p:sldId id="266" r:id="rId16"/>
    <p:sldId id="268" r:id="rId17"/>
    <p:sldId id="275" r:id="rId18"/>
    <p:sldId id="276" r:id="rId19"/>
    <p:sldId id="27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660"/>
  </p:normalViewPr>
  <p:slideViewPr>
    <p:cSldViewPr snapToGrid="0">
      <p:cViewPr varScale="1">
        <p:scale>
          <a:sx n="87" d="100"/>
          <a:sy n="87" d="100"/>
        </p:scale>
        <p:origin x="547"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738A3-78FC-4F75-92A8-309416596EA3}" type="doc">
      <dgm:prSet loTypeId="urn:microsoft.com/office/officeart/2005/8/layout/process5" loCatId="process" qsTypeId="urn:microsoft.com/office/officeart/2005/8/quickstyle/simple5" qsCatId="simple" csTypeId="urn:microsoft.com/office/officeart/2005/8/colors/colorful5" csCatId="colorful" phldr="1"/>
      <dgm:spPr/>
    </dgm:pt>
    <dgm:pt modelId="{921D8E03-94DD-4184-A824-30AAF58DFC5F}">
      <dgm:prSet phldrT="[Metin]"/>
      <dgm:spPr/>
      <dgm:t>
        <a:bodyPr/>
        <a:lstStyle/>
        <a:p>
          <a:r>
            <a:rPr lang="tr-TR" dirty="0" smtClean="0"/>
            <a:t>1. ADIM: Staj Yerinin ve </a:t>
          </a:r>
          <a:r>
            <a:rPr lang="tr-TR" dirty="0" err="1" smtClean="0"/>
            <a:t>TarihininTespiti</a:t>
          </a:r>
          <a:endParaRPr lang="tr-TR" dirty="0"/>
        </a:p>
      </dgm:t>
    </dgm:pt>
    <dgm:pt modelId="{03DBF1B9-4A90-41B5-BF88-926C5FCE7C2A}" type="parTrans" cxnId="{D25F4711-1E0C-4671-BDFA-61F9D54EF6B9}">
      <dgm:prSet/>
      <dgm:spPr/>
      <dgm:t>
        <a:bodyPr/>
        <a:lstStyle/>
        <a:p>
          <a:endParaRPr lang="tr-TR"/>
        </a:p>
      </dgm:t>
    </dgm:pt>
    <dgm:pt modelId="{1D8A189D-C705-4BD4-BB01-7EC3EF1AA83F}" type="sibTrans" cxnId="{D25F4711-1E0C-4671-BDFA-61F9D54EF6B9}">
      <dgm:prSet/>
      <dgm:spPr/>
      <dgm:t>
        <a:bodyPr/>
        <a:lstStyle/>
        <a:p>
          <a:endParaRPr lang="tr-TR"/>
        </a:p>
      </dgm:t>
    </dgm:pt>
    <dgm:pt modelId="{3989B6CD-4317-421F-B339-F23F55C7F1F9}">
      <dgm:prSet phldrT="[Metin]"/>
      <dgm:spPr/>
      <dgm:t>
        <a:bodyPr/>
        <a:lstStyle/>
        <a:p>
          <a:r>
            <a:rPr lang="tr-TR" dirty="0" smtClean="0"/>
            <a:t>2. ADIM: Staj Zorunluluk Belgesinin Bölüm Sekreterliğinden Temini (Bu belge talep ile verilmektedir.)</a:t>
          </a:r>
          <a:endParaRPr lang="tr-TR" dirty="0"/>
        </a:p>
      </dgm:t>
    </dgm:pt>
    <dgm:pt modelId="{675FF61D-A22B-477A-B31D-3303F87BC1DE}" type="parTrans" cxnId="{608E2036-97A0-4621-9FE3-EB8BBB706041}">
      <dgm:prSet/>
      <dgm:spPr/>
      <dgm:t>
        <a:bodyPr/>
        <a:lstStyle/>
        <a:p>
          <a:endParaRPr lang="tr-TR"/>
        </a:p>
      </dgm:t>
    </dgm:pt>
    <dgm:pt modelId="{91D3EF83-4C48-426B-9CBE-9266D38471B8}" type="sibTrans" cxnId="{608E2036-97A0-4621-9FE3-EB8BBB706041}">
      <dgm:prSet/>
      <dgm:spPr/>
      <dgm:t>
        <a:bodyPr/>
        <a:lstStyle/>
        <a:p>
          <a:endParaRPr lang="tr-TR"/>
        </a:p>
      </dgm:t>
    </dgm:pt>
    <dgm:pt modelId="{87D0E3F6-E920-4412-8B60-E44C3FCA22C9}">
      <dgm:prSet phldrT="[Metin]"/>
      <dgm:spPr/>
      <dgm:t>
        <a:bodyPr/>
        <a:lstStyle/>
        <a:p>
          <a:r>
            <a:rPr lang="tr-TR" dirty="0" smtClean="0"/>
            <a:t>3. ADIM: Staj Başvurusunun Yapılması</a:t>
          </a:r>
          <a:endParaRPr lang="tr-TR" dirty="0"/>
        </a:p>
      </dgm:t>
    </dgm:pt>
    <dgm:pt modelId="{FA339D95-A66E-47E9-8EAC-F5771A2DB0A2}" type="parTrans" cxnId="{5BEE8A31-CD05-4BF3-90C7-26C117F45B50}">
      <dgm:prSet/>
      <dgm:spPr/>
      <dgm:t>
        <a:bodyPr/>
        <a:lstStyle/>
        <a:p>
          <a:endParaRPr lang="tr-TR"/>
        </a:p>
      </dgm:t>
    </dgm:pt>
    <dgm:pt modelId="{4A94C693-C878-4954-897D-5B4C75547A23}" type="sibTrans" cxnId="{5BEE8A31-CD05-4BF3-90C7-26C117F45B50}">
      <dgm:prSet/>
      <dgm:spPr/>
      <dgm:t>
        <a:bodyPr/>
        <a:lstStyle/>
        <a:p>
          <a:endParaRPr lang="tr-TR"/>
        </a:p>
      </dgm:t>
    </dgm:pt>
    <dgm:pt modelId="{2BEF7F04-4EC8-4608-9123-A7DCE384B299}">
      <dgm:prSet phldrT="[Metin]"/>
      <dgm:spPr/>
      <dgm:t>
        <a:bodyPr/>
        <a:lstStyle/>
        <a:p>
          <a:r>
            <a:rPr lang="tr-TR" dirty="0" smtClean="0"/>
            <a:t>4. ADIM: SGK Belgelerinin Temini</a:t>
          </a:r>
          <a:endParaRPr lang="tr-TR" dirty="0"/>
        </a:p>
      </dgm:t>
    </dgm:pt>
    <dgm:pt modelId="{5EE14BF9-84BE-41E3-B94C-7D63EEA642E4}" type="parTrans" cxnId="{CE485447-9494-4C16-80EE-BE0C1DBF5A14}">
      <dgm:prSet/>
      <dgm:spPr/>
      <dgm:t>
        <a:bodyPr/>
        <a:lstStyle/>
        <a:p>
          <a:endParaRPr lang="tr-TR"/>
        </a:p>
      </dgm:t>
    </dgm:pt>
    <dgm:pt modelId="{C584DA08-B7BC-410D-9360-528A01EC43A9}" type="sibTrans" cxnId="{CE485447-9494-4C16-80EE-BE0C1DBF5A14}">
      <dgm:prSet/>
      <dgm:spPr/>
      <dgm:t>
        <a:bodyPr/>
        <a:lstStyle/>
        <a:p>
          <a:endParaRPr lang="tr-TR"/>
        </a:p>
      </dgm:t>
    </dgm:pt>
    <dgm:pt modelId="{F4AAE125-C2AF-48BA-8393-5BD25D19E0E6}">
      <dgm:prSet phldrT="[Metin]"/>
      <dgm:spPr/>
      <dgm:t>
        <a:bodyPr/>
        <a:lstStyle/>
        <a:p>
          <a:r>
            <a:rPr lang="tr-TR" dirty="0" smtClean="0"/>
            <a:t>5. ADIM: Stajın Yapılması</a:t>
          </a:r>
          <a:endParaRPr lang="tr-TR" dirty="0"/>
        </a:p>
      </dgm:t>
    </dgm:pt>
    <dgm:pt modelId="{BC509F52-6CE0-4698-A897-5C97D670C811}" type="parTrans" cxnId="{27FF2C4C-E582-4E30-81BF-FF459C679B11}">
      <dgm:prSet/>
      <dgm:spPr/>
      <dgm:t>
        <a:bodyPr/>
        <a:lstStyle/>
        <a:p>
          <a:endParaRPr lang="tr-TR"/>
        </a:p>
      </dgm:t>
    </dgm:pt>
    <dgm:pt modelId="{B1A266B8-D1FE-4EC0-B15D-037054DD9B3E}" type="sibTrans" cxnId="{27FF2C4C-E582-4E30-81BF-FF459C679B11}">
      <dgm:prSet/>
      <dgm:spPr/>
      <dgm:t>
        <a:bodyPr/>
        <a:lstStyle/>
        <a:p>
          <a:endParaRPr lang="tr-TR"/>
        </a:p>
      </dgm:t>
    </dgm:pt>
    <dgm:pt modelId="{A40ACB01-C65A-4684-A3A5-1BF8C5E12960}">
      <dgm:prSet phldrT="[Metin]"/>
      <dgm:spPr/>
      <dgm:t>
        <a:bodyPr/>
        <a:lstStyle/>
        <a:p>
          <a:r>
            <a:rPr lang="tr-TR" dirty="0" smtClean="0"/>
            <a:t>6. ADIM: Staj Raporu ve Staj Değerlendirme Formunun İletilmesi</a:t>
          </a:r>
          <a:endParaRPr lang="tr-TR" dirty="0"/>
        </a:p>
      </dgm:t>
    </dgm:pt>
    <dgm:pt modelId="{F3629428-3563-4EB2-B100-DFF137928C73}" type="parTrans" cxnId="{73A16AEF-C7FF-4BFD-9041-E0D0DFD94B58}">
      <dgm:prSet/>
      <dgm:spPr/>
      <dgm:t>
        <a:bodyPr/>
        <a:lstStyle/>
        <a:p>
          <a:endParaRPr lang="tr-TR"/>
        </a:p>
      </dgm:t>
    </dgm:pt>
    <dgm:pt modelId="{26CEBF10-5EBF-4DC6-95C0-23D7CE4446D9}" type="sibTrans" cxnId="{73A16AEF-C7FF-4BFD-9041-E0D0DFD94B58}">
      <dgm:prSet/>
      <dgm:spPr/>
      <dgm:t>
        <a:bodyPr/>
        <a:lstStyle/>
        <a:p>
          <a:endParaRPr lang="tr-TR"/>
        </a:p>
      </dgm:t>
    </dgm:pt>
    <dgm:pt modelId="{54A0136A-7666-4473-83C3-2DBA1E3206AB}">
      <dgm:prSet phldrT="[Metin]"/>
      <dgm:spPr/>
      <dgm:t>
        <a:bodyPr/>
        <a:lstStyle/>
        <a:p>
          <a:r>
            <a:rPr lang="tr-TR" dirty="0" smtClean="0"/>
            <a:t>7. ADIM: Staj Raporunun Değerlendirilmesi</a:t>
          </a:r>
          <a:endParaRPr lang="tr-TR" dirty="0"/>
        </a:p>
      </dgm:t>
    </dgm:pt>
    <dgm:pt modelId="{FF92D612-8AE4-4AE6-919C-E126ED4FDBAB}" type="parTrans" cxnId="{75D7821A-5AD5-40DD-B6EC-D7A73117C808}">
      <dgm:prSet/>
      <dgm:spPr/>
      <dgm:t>
        <a:bodyPr/>
        <a:lstStyle/>
        <a:p>
          <a:endParaRPr lang="tr-TR"/>
        </a:p>
      </dgm:t>
    </dgm:pt>
    <dgm:pt modelId="{05483ECF-37E6-4D7E-848E-5A061085D261}" type="sibTrans" cxnId="{75D7821A-5AD5-40DD-B6EC-D7A73117C808}">
      <dgm:prSet/>
      <dgm:spPr/>
      <dgm:t>
        <a:bodyPr/>
        <a:lstStyle/>
        <a:p>
          <a:endParaRPr lang="tr-TR"/>
        </a:p>
      </dgm:t>
    </dgm:pt>
    <dgm:pt modelId="{5DD06A04-40B7-489A-AD03-A0EA76C9D681}" type="pres">
      <dgm:prSet presAssocID="{5E3738A3-78FC-4F75-92A8-309416596EA3}" presName="diagram" presStyleCnt="0">
        <dgm:presLayoutVars>
          <dgm:dir/>
          <dgm:resizeHandles val="exact"/>
        </dgm:presLayoutVars>
      </dgm:prSet>
      <dgm:spPr/>
    </dgm:pt>
    <dgm:pt modelId="{3703CEAF-E2DA-4A37-B5A0-FF9FA2EEC734}" type="pres">
      <dgm:prSet presAssocID="{921D8E03-94DD-4184-A824-30AAF58DFC5F}" presName="node" presStyleLbl="node1" presStyleIdx="0" presStyleCnt="7">
        <dgm:presLayoutVars>
          <dgm:bulletEnabled val="1"/>
        </dgm:presLayoutVars>
      </dgm:prSet>
      <dgm:spPr/>
      <dgm:t>
        <a:bodyPr/>
        <a:lstStyle/>
        <a:p>
          <a:endParaRPr lang="tr-TR"/>
        </a:p>
      </dgm:t>
    </dgm:pt>
    <dgm:pt modelId="{FCFF0269-03DB-4042-9AA2-F7589E57DE0B}" type="pres">
      <dgm:prSet presAssocID="{1D8A189D-C705-4BD4-BB01-7EC3EF1AA83F}" presName="sibTrans" presStyleLbl="sibTrans2D1" presStyleIdx="0" presStyleCnt="6"/>
      <dgm:spPr/>
      <dgm:t>
        <a:bodyPr/>
        <a:lstStyle/>
        <a:p>
          <a:endParaRPr lang="tr-TR"/>
        </a:p>
      </dgm:t>
    </dgm:pt>
    <dgm:pt modelId="{A9865E58-FEAF-4906-9E5D-F544F25D1465}" type="pres">
      <dgm:prSet presAssocID="{1D8A189D-C705-4BD4-BB01-7EC3EF1AA83F}" presName="connectorText" presStyleLbl="sibTrans2D1" presStyleIdx="0" presStyleCnt="6"/>
      <dgm:spPr/>
      <dgm:t>
        <a:bodyPr/>
        <a:lstStyle/>
        <a:p>
          <a:endParaRPr lang="tr-TR"/>
        </a:p>
      </dgm:t>
    </dgm:pt>
    <dgm:pt modelId="{BBA4A697-5CCE-483B-9125-BAE9E5E801D1}" type="pres">
      <dgm:prSet presAssocID="{3989B6CD-4317-421F-B339-F23F55C7F1F9}" presName="node" presStyleLbl="node1" presStyleIdx="1" presStyleCnt="7">
        <dgm:presLayoutVars>
          <dgm:bulletEnabled val="1"/>
        </dgm:presLayoutVars>
      </dgm:prSet>
      <dgm:spPr/>
      <dgm:t>
        <a:bodyPr/>
        <a:lstStyle/>
        <a:p>
          <a:endParaRPr lang="tr-TR"/>
        </a:p>
      </dgm:t>
    </dgm:pt>
    <dgm:pt modelId="{9472801B-04FD-4D2D-92CC-4A4A563BF484}" type="pres">
      <dgm:prSet presAssocID="{91D3EF83-4C48-426B-9CBE-9266D38471B8}" presName="sibTrans" presStyleLbl="sibTrans2D1" presStyleIdx="1" presStyleCnt="6"/>
      <dgm:spPr/>
      <dgm:t>
        <a:bodyPr/>
        <a:lstStyle/>
        <a:p>
          <a:endParaRPr lang="tr-TR"/>
        </a:p>
      </dgm:t>
    </dgm:pt>
    <dgm:pt modelId="{54E232AC-62DA-4B11-AFDB-7198F387CCBA}" type="pres">
      <dgm:prSet presAssocID="{91D3EF83-4C48-426B-9CBE-9266D38471B8}" presName="connectorText" presStyleLbl="sibTrans2D1" presStyleIdx="1" presStyleCnt="6"/>
      <dgm:spPr/>
      <dgm:t>
        <a:bodyPr/>
        <a:lstStyle/>
        <a:p>
          <a:endParaRPr lang="tr-TR"/>
        </a:p>
      </dgm:t>
    </dgm:pt>
    <dgm:pt modelId="{6CBADBFC-E2A4-416E-8974-AD4157B3014E}" type="pres">
      <dgm:prSet presAssocID="{87D0E3F6-E920-4412-8B60-E44C3FCA22C9}" presName="node" presStyleLbl="node1" presStyleIdx="2" presStyleCnt="7">
        <dgm:presLayoutVars>
          <dgm:bulletEnabled val="1"/>
        </dgm:presLayoutVars>
      </dgm:prSet>
      <dgm:spPr/>
      <dgm:t>
        <a:bodyPr/>
        <a:lstStyle/>
        <a:p>
          <a:endParaRPr lang="tr-TR"/>
        </a:p>
      </dgm:t>
    </dgm:pt>
    <dgm:pt modelId="{73651E49-EF62-482E-A858-DC63D6E35BAF}" type="pres">
      <dgm:prSet presAssocID="{4A94C693-C878-4954-897D-5B4C75547A23}" presName="sibTrans" presStyleLbl="sibTrans2D1" presStyleIdx="2" presStyleCnt="6"/>
      <dgm:spPr/>
      <dgm:t>
        <a:bodyPr/>
        <a:lstStyle/>
        <a:p>
          <a:endParaRPr lang="tr-TR"/>
        </a:p>
      </dgm:t>
    </dgm:pt>
    <dgm:pt modelId="{8DC752F7-B404-485A-AD72-20355078F72D}" type="pres">
      <dgm:prSet presAssocID="{4A94C693-C878-4954-897D-5B4C75547A23}" presName="connectorText" presStyleLbl="sibTrans2D1" presStyleIdx="2" presStyleCnt="6"/>
      <dgm:spPr/>
      <dgm:t>
        <a:bodyPr/>
        <a:lstStyle/>
        <a:p>
          <a:endParaRPr lang="tr-TR"/>
        </a:p>
      </dgm:t>
    </dgm:pt>
    <dgm:pt modelId="{5717916C-0F62-4AD8-9DAD-4A57E61BBEDA}" type="pres">
      <dgm:prSet presAssocID="{2BEF7F04-4EC8-4608-9123-A7DCE384B299}" presName="node" presStyleLbl="node1" presStyleIdx="3" presStyleCnt="7">
        <dgm:presLayoutVars>
          <dgm:bulletEnabled val="1"/>
        </dgm:presLayoutVars>
      </dgm:prSet>
      <dgm:spPr/>
      <dgm:t>
        <a:bodyPr/>
        <a:lstStyle/>
        <a:p>
          <a:endParaRPr lang="tr-TR"/>
        </a:p>
      </dgm:t>
    </dgm:pt>
    <dgm:pt modelId="{B9789FB5-EBED-4C3B-B1D8-93D193EEEFDB}" type="pres">
      <dgm:prSet presAssocID="{C584DA08-B7BC-410D-9360-528A01EC43A9}" presName="sibTrans" presStyleLbl="sibTrans2D1" presStyleIdx="3" presStyleCnt="6"/>
      <dgm:spPr/>
      <dgm:t>
        <a:bodyPr/>
        <a:lstStyle/>
        <a:p>
          <a:endParaRPr lang="tr-TR"/>
        </a:p>
      </dgm:t>
    </dgm:pt>
    <dgm:pt modelId="{A09AC39A-6E7E-424C-81E5-2B2BFEFD0F39}" type="pres">
      <dgm:prSet presAssocID="{C584DA08-B7BC-410D-9360-528A01EC43A9}" presName="connectorText" presStyleLbl="sibTrans2D1" presStyleIdx="3" presStyleCnt="6"/>
      <dgm:spPr/>
      <dgm:t>
        <a:bodyPr/>
        <a:lstStyle/>
        <a:p>
          <a:endParaRPr lang="tr-TR"/>
        </a:p>
      </dgm:t>
    </dgm:pt>
    <dgm:pt modelId="{FF45B765-DAAD-422F-A135-E3D9D67B8E64}" type="pres">
      <dgm:prSet presAssocID="{F4AAE125-C2AF-48BA-8393-5BD25D19E0E6}" presName="node" presStyleLbl="node1" presStyleIdx="4" presStyleCnt="7">
        <dgm:presLayoutVars>
          <dgm:bulletEnabled val="1"/>
        </dgm:presLayoutVars>
      </dgm:prSet>
      <dgm:spPr/>
      <dgm:t>
        <a:bodyPr/>
        <a:lstStyle/>
        <a:p>
          <a:endParaRPr lang="tr-TR"/>
        </a:p>
      </dgm:t>
    </dgm:pt>
    <dgm:pt modelId="{0ABCDF99-0261-45DC-80C8-D61EBE046676}" type="pres">
      <dgm:prSet presAssocID="{B1A266B8-D1FE-4EC0-B15D-037054DD9B3E}" presName="sibTrans" presStyleLbl="sibTrans2D1" presStyleIdx="4" presStyleCnt="6"/>
      <dgm:spPr/>
      <dgm:t>
        <a:bodyPr/>
        <a:lstStyle/>
        <a:p>
          <a:endParaRPr lang="tr-TR"/>
        </a:p>
      </dgm:t>
    </dgm:pt>
    <dgm:pt modelId="{E06B3424-E41E-440D-A789-8E16A08C8A94}" type="pres">
      <dgm:prSet presAssocID="{B1A266B8-D1FE-4EC0-B15D-037054DD9B3E}" presName="connectorText" presStyleLbl="sibTrans2D1" presStyleIdx="4" presStyleCnt="6"/>
      <dgm:spPr/>
      <dgm:t>
        <a:bodyPr/>
        <a:lstStyle/>
        <a:p>
          <a:endParaRPr lang="tr-TR"/>
        </a:p>
      </dgm:t>
    </dgm:pt>
    <dgm:pt modelId="{15177C8A-3DB0-4C06-965A-05C7F0CE07A1}" type="pres">
      <dgm:prSet presAssocID="{A40ACB01-C65A-4684-A3A5-1BF8C5E12960}" presName="node" presStyleLbl="node1" presStyleIdx="5" presStyleCnt="7">
        <dgm:presLayoutVars>
          <dgm:bulletEnabled val="1"/>
        </dgm:presLayoutVars>
      </dgm:prSet>
      <dgm:spPr/>
      <dgm:t>
        <a:bodyPr/>
        <a:lstStyle/>
        <a:p>
          <a:endParaRPr lang="tr-TR"/>
        </a:p>
      </dgm:t>
    </dgm:pt>
    <dgm:pt modelId="{5B0FD31C-8A93-4F22-B13A-2459ACBC3ED8}" type="pres">
      <dgm:prSet presAssocID="{26CEBF10-5EBF-4DC6-95C0-23D7CE4446D9}" presName="sibTrans" presStyleLbl="sibTrans2D1" presStyleIdx="5" presStyleCnt="6"/>
      <dgm:spPr/>
      <dgm:t>
        <a:bodyPr/>
        <a:lstStyle/>
        <a:p>
          <a:endParaRPr lang="tr-TR"/>
        </a:p>
      </dgm:t>
    </dgm:pt>
    <dgm:pt modelId="{EA69A867-84E7-4475-8715-F18504C95885}" type="pres">
      <dgm:prSet presAssocID="{26CEBF10-5EBF-4DC6-95C0-23D7CE4446D9}" presName="connectorText" presStyleLbl="sibTrans2D1" presStyleIdx="5" presStyleCnt="6"/>
      <dgm:spPr/>
      <dgm:t>
        <a:bodyPr/>
        <a:lstStyle/>
        <a:p>
          <a:endParaRPr lang="tr-TR"/>
        </a:p>
      </dgm:t>
    </dgm:pt>
    <dgm:pt modelId="{AFD0B57D-5867-4DD2-89DF-698B2D6ABBF6}" type="pres">
      <dgm:prSet presAssocID="{54A0136A-7666-4473-83C3-2DBA1E3206AB}" presName="node" presStyleLbl="node1" presStyleIdx="6" presStyleCnt="7">
        <dgm:presLayoutVars>
          <dgm:bulletEnabled val="1"/>
        </dgm:presLayoutVars>
      </dgm:prSet>
      <dgm:spPr/>
      <dgm:t>
        <a:bodyPr/>
        <a:lstStyle/>
        <a:p>
          <a:endParaRPr lang="tr-TR"/>
        </a:p>
      </dgm:t>
    </dgm:pt>
  </dgm:ptLst>
  <dgm:cxnLst>
    <dgm:cxn modelId="{C9BB7778-A98A-4A37-B358-FFFF739A3EDC}" type="presOf" srcId="{C584DA08-B7BC-410D-9360-528A01EC43A9}" destId="{A09AC39A-6E7E-424C-81E5-2B2BFEFD0F39}" srcOrd="1" destOrd="0" presId="urn:microsoft.com/office/officeart/2005/8/layout/process5"/>
    <dgm:cxn modelId="{9BD5D5F1-5CE8-4AA9-8714-B705482311B8}" type="presOf" srcId="{54A0136A-7666-4473-83C3-2DBA1E3206AB}" destId="{AFD0B57D-5867-4DD2-89DF-698B2D6ABBF6}" srcOrd="0" destOrd="0" presId="urn:microsoft.com/office/officeart/2005/8/layout/process5"/>
    <dgm:cxn modelId="{FF329BCF-BB93-46D8-87C9-BC4196DC6F76}" type="presOf" srcId="{2BEF7F04-4EC8-4608-9123-A7DCE384B299}" destId="{5717916C-0F62-4AD8-9DAD-4A57E61BBEDA}" srcOrd="0" destOrd="0" presId="urn:microsoft.com/office/officeart/2005/8/layout/process5"/>
    <dgm:cxn modelId="{D25F4711-1E0C-4671-BDFA-61F9D54EF6B9}" srcId="{5E3738A3-78FC-4F75-92A8-309416596EA3}" destId="{921D8E03-94DD-4184-A824-30AAF58DFC5F}" srcOrd="0" destOrd="0" parTransId="{03DBF1B9-4A90-41B5-BF88-926C5FCE7C2A}" sibTransId="{1D8A189D-C705-4BD4-BB01-7EC3EF1AA83F}"/>
    <dgm:cxn modelId="{E8D5727C-0CA0-47F0-B5FE-D08AC443CB9E}" type="presOf" srcId="{26CEBF10-5EBF-4DC6-95C0-23D7CE4446D9}" destId="{5B0FD31C-8A93-4F22-B13A-2459ACBC3ED8}" srcOrd="0" destOrd="0" presId="urn:microsoft.com/office/officeart/2005/8/layout/process5"/>
    <dgm:cxn modelId="{30FE0319-E654-417E-8495-A00E530130B6}" type="presOf" srcId="{A40ACB01-C65A-4684-A3A5-1BF8C5E12960}" destId="{15177C8A-3DB0-4C06-965A-05C7F0CE07A1}" srcOrd="0" destOrd="0" presId="urn:microsoft.com/office/officeart/2005/8/layout/process5"/>
    <dgm:cxn modelId="{608E2036-97A0-4621-9FE3-EB8BBB706041}" srcId="{5E3738A3-78FC-4F75-92A8-309416596EA3}" destId="{3989B6CD-4317-421F-B339-F23F55C7F1F9}" srcOrd="1" destOrd="0" parTransId="{675FF61D-A22B-477A-B31D-3303F87BC1DE}" sibTransId="{91D3EF83-4C48-426B-9CBE-9266D38471B8}"/>
    <dgm:cxn modelId="{5BEE8A31-CD05-4BF3-90C7-26C117F45B50}" srcId="{5E3738A3-78FC-4F75-92A8-309416596EA3}" destId="{87D0E3F6-E920-4412-8B60-E44C3FCA22C9}" srcOrd="2" destOrd="0" parTransId="{FA339D95-A66E-47E9-8EAC-F5771A2DB0A2}" sibTransId="{4A94C693-C878-4954-897D-5B4C75547A23}"/>
    <dgm:cxn modelId="{11D63220-9FCB-45D0-9342-878CD31ED7D7}" type="presOf" srcId="{91D3EF83-4C48-426B-9CBE-9266D38471B8}" destId="{54E232AC-62DA-4B11-AFDB-7198F387CCBA}" srcOrd="1" destOrd="0" presId="urn:microsoft.com/office/officeart/2005/8/layout/process5"/>
    <dgm:cxn modelId="{8F842669-6261-461C-B62B-63489D86D6EF}" type="presOf" srcId="{1D8A189D-C705-4BD4-BB01-7EC3EF1AA83F}" destId="{FCFF0269-03DB-4042-9AA2-F7589E57DE0B}" srcOrd="0" destOrd="0" presId="urn:microsoft.com/office/officeart/2005/8/layout/process5"/>
    <dgm:cxn modelId="{75D7821A-5AD5-40DD-B6EC-D7A73117C808}" srcId="{5E3738A3-78FC-4F75-92A8-309416596EA3}" destId="{54A0136A-7666-4473-83C3-2DBA1E3206AB}" srcOrd="6" destOrd="0" parTransId="{FF92D612-8AE4-4AE6-919C-E126ED4FDBAB}" sibTransId="{05483ECF-37E6-4D7E-848E-5A061085D261}"/>
    <dgm:cxn modelId="{F4EC4D3A-8A92-4BA6-998A-46ABF362579D}" type="presOf" srcId="{87D0E3F6-E920-4412-8B60-E44C3FCA22C9}" destId="{6CBADBFC-E2A4-416E-8974-AD4157B3014E}" srcOrd="0" destOrd="0" presId="urn:microsoft.com/office/officeart/2005/8/layout/process5"/>
    <dgm:cxn modelId="{0DD49C74-DCFA-4076-BB72-040D73D0F880}" type="presOf" srcId="{B1A266B8-D1FE-4EC0-B15D-037054DD9B3E}" destId="{E06B3424-E41E-440D-A789-8E16A08C8A94}" srcOrd="1" destOrd="0" presId="urn:microsoft.com/office/officeart/2005/8/layout/process5"/>
    <dgm:cxn modelId="{DBF69D72-B678-4E92-82F9-0A599A892890}" type="presOf" srcId="{F4AAE125-C2AF-48BA-8393-5BD25D19E0E6}" destId="{FF45B765-DAAD-422F-A135-E3D9D67B8E64}" srcOrd="0" destOrd="0" presId="urn:microsoft.com/office/officeart/2005/8/layout/process5"/>
    <dgm:cxn modelId="{89B28E15-2D91-4C05-83FF-3592A1A49CD4}" type="presOf" srcId="{26CEBF10-5EBF-4DC6-95C0-23D7CE4446D9}" destId="{EA69A867-84E7-4475-8715-F18504C95885}" srcOrd="1" destOrd="0" presId="urn:microsoft.com/office/officeart/2005/8/layout/process5"/>
    <dgm:cxn modelId="{DAB848F5-A46B-4F64-B928-E898C79F2543}" type="presOf" srcId="{5E3738A3-78FC-4F75-92A8-309416596EA3}" destId="{5DD06A04-40B7-489A-AD03-A0EA76C9D681}" srcOrd="0" destOrd="0" presId="urn:microsoft.com/office/officeart/2005/8/layout/process5"/>
    <dgm:cxn modelId="{6536455B-086A-43D7-9569-7BDD99BAA9DE}" type="presOf" srcId="{4A94C693-C878-4954-897D-5B4C75547A23}" destId="{8DC752F7-B404-485A-AD72-20355078F72D}" srcOrd="1" destOrd="0" presId="urn:microsoft.com/office/officeart/2005/8/layout/process5"/>
    <dgm:cxn modelId="{CE485447-9494-4C16-80EE-BE0C1DBF5A14}" srcId="{5E3738A3-78FC-4F75-92A8-309416596EA3}" destId="{2BEF7F04-4EC8-4608-9123-A7DCE384B299}" srcOrd="3" destOrd="0" parTransId="{5EE14BF9-84BE-41E3-B94C-7D63EEA642E4}" sibTransId="{C584DA08-B7BC-410D-9360-528A01EC43A9}"/>
    <dgm:cxn modelId="{A8F5603F-CC8C-4BA4-8163-6EC11F78F039}" type="presOf" srcId="{91D3EF83-4C48-426B-9CBE-9266D38471B8}" destId="{9472801B-04FD-4D2D-92CC-4A4A563BF484}" srcOrd="0" destOrd="0" presId="urn:microsoft.com/office/officeart/2005/8/layout/process5"/>
    <dgm:cxn modelId="{7005121F-F30B-4911-AE45-2A72901860DA}" type="presOf" srcId="{B1A266B8-D1FE-4EC0-B15D-037054DD9B3E}" destId="{0ABCDF99-0261-45DC-80C8-D61EBE046676}" srcOrd="0" destOrd="0" presId="urn:microsoft.com/office/officeart/2005/8/layout/process5"/>
    <dgm:cxn modelId="{73A16AEF-C7FF-4BFD-9041-E0D0DFD94B58}" srcId="{5E3738A3-78FC-4F75-92A8-309416596EA3}" destId="{A40ACB01-C65A-4684-A3A5-1BF8C5E12960}" srcOrd="5" destOrd="0" parTransId="{F3629428-3563-4EB2-B100-DFF137928C73}" sibTransId="{26CEBF10-5EBF-4DC6-95C0-23D7CE4446D9}"/>
    <dgm:cxn modelId="{27FF2C4C-E582-4E30-81BF-FF459C679B11}" srcId="{5E3738A3-78FC-4F75-92A8-309416596EA3}" destId="{F4AAE125-C2AF-48BA-8393-5BD25D19E0E6}" srcOrd="4" destOrd="0" parTransId="{BC509F52-6CE0-4698-A897-5C97D670C811}" sibTransId="{B1A266B8-D1FE-4EC0-B15D-037054DD9B3E}"/>
    <dgm:cxn modelId="{2688EDF9-B3EA-44CE-9951-694DF98E78E8}" type="presOf" srcId="{4A94C693-C878-4954-897D-5B4C75547A23}" destId="{73651E49-EF62-482E-A858-DC63D6E35BAF}" srcOrd="0" destOrd="0" presId="urn:microsoft.com/office/officeart/2005/8/layout/process5"/>
    <dgm:cxn modelId="{7647BF72-DCB0-4502-B01B-2F7C9ACBAB16}" type="presOf" srcId="{3989B6CD-4317-421F-B339-F23F55C7F1F9}" destId="{BBA4A697-5CCE-483B-9125-BAE9E5E801D1}" srcOrd="0" destOrd="0" presId="urn:microsoft.com/office/officeart/2005/8/layout/process5"/>
    <dgm:cxn modelId="{44CB773A-C7F7-42FB-81B9-AC562649AC3C}" type="presOf" srcId="{C584DA08-B7BC-410D-9360-528A01EC43A9}" destId="{B9789FB5-EBED-4C3B-B1D8-93D193EEEFDB}" srcOrd="0" destOrd="0" presId="urn:microsoft.com/office/officeart/2005/8/layout/process5"/>
    <dgm:cxn modelId="{1946711C-09F1-4DFF-B6D1-94186CF7B005}" type="presOf" srcId="{921D8E03-94DD-4184-A824-30AAF58DFC5F}" destId="{3703CEAF-E2DA-4A37-B5A0-FF9FA2EEC734}" srcOrd="0" destOrd="0" presId="urn:microsoft.com/office/officeart/2005/8/layout/process5"/>
    <dgm:cxn modelId="{7A9633E5-6CD0-480B-AF8A-AD28ADF24861}" type="presOf" srcId="{1D8A189D-C705-4BD4-BB01-7EC3EF1AA83F}" destId="{A9865E58-FEAF-4906-9E5D-F544F25D1465}" srcOrd="1" destOrd="0" presId="urn:microsoft.com/office/officeart/2005/8/layout/process5"/>
    <dgm:cxn modelId="{B6310F8A-A1A6-4893-B841-9CC0F1679FFB}" type="presParOf" srcId="{5DD06A04-40B7-489A-AD03-A0EA76C9D681}" destId="{3703CEAF-E2DA-4A37-B5A0-FF9FA2EEC734}" srcOrd="0" destOrd="0" presId="urn:microsoft.com/office/officeart/2005/8/layout/process5"/>
    <dgm:cxn modelId="{08EF4F22-2057-441B-B0F5-ECA018247C6E}" type="presParOf" srcId="{5DD06A04-40B7-489A-AD03-A0EA76C9D681}" destId="{FCFF0269-03DB-4042-9AA2-F7589E57DE0B}" srcOrd="1" destOrd="0" presId="urn:microsoft.com/office/officeart/2005/8/layout/process5"/>
    <dgm:cxn modelId="{9978853C-23A4-48D4-B803-158B77FE1960}" type="presParOf" srcId="{FCFF0269-03DB-4042-9AA2-F7589E57DE0B}" destId="{A9865E58-FEAF-4906-9E5D-F544F25D1465}" srcOrd="0" destOrd="0" presId="urn:microsoft.com/office/officeart/2005/8/layout/process5"/>
    <dgm:cxn modelId="{0A65E169-80E2-4495-82D9-D8FA2F5BC26C}" type="presParOf" srcId="{5DD06A04-40B7-489A-AD03-A0EA76C9D681}" destId="{BBA4A697-5CCE-483B-9125-BAE9E5E801D1}" srcOrd="2" destOrd="0" presId="urn:microsoft.com/office/officeart/2005/8/layout/process5"/>
    <dgm:cxn modelId="{DEFEBD21-6D8D-48BE-9297-DD34E2816DA1}" type="presParOf" srcId="{5DD06A04-40B7-489A-AD03-A0EA76C9D681}" destId="{9472801B-04FD-4D2D-92CC-4A4A563BF484}" srcOrd="3" destOrd="0" presId="urn:microsoft.com/office/officeart/2005/8/layout/process5"/>
    <dgm:cxn modelId="{F654BA7F-F416-4B04-9886-2AC7485EBE0D}" type="presParOf" srcId="{9472801B-04FD-4D2D-92CC-4A4A563BF484}" destId="{54E232AC-62DA-4B11-AFDB-7198F387CCBA}" srcOrd="0" destOrd="0" presId="urn:microsoft.com/office/officeart/2005/8/layout/process5"/>
    <dgm:cxn modelId="{B4835416-4768-48EA-A4DF-9B4AD2FDACDB}" type="presParOf" srcId="{5DD06A04-40B7-489A-AD03-A0EA76C9D681}" destId="{6CBADBFC-E2A4-416E-8974-AD4157B3014E}" srcOrd="4" destOrd="0" presId="urn:microsoft.com/office/officeart/2005/8/layout/process5"/>
    <dgm:cxn modelId="{8048BCD4-65A8-48CB-B3C6-ECD75D767CD5}" type="presParOf" srcId="{5DD06A04-40B7-489A-AD03-A0EA76C9D681}" destId="{73651E49-EF62-482E-A858-DC63D6E35BAF}" srcOrd="5" destOrd="0" presId="urn:microsoft.com/office/officeart/2005/8/layout/process5"/>
    <dgm:cxn modelId="{C4F7A06E-3F0C-408D-BF75-36B36289C671}" type="presParOf" srcId="{73651E49-EF62-482E-A858-DC63D6E35BAF}" destId="{8DC752F7-B404-485A-AD72-20355078F72D}" srcOrd="0" destOrd="0" presId="urn:microsoft.com/office/officeart/2005/8/layout/process5"/>
    <dgm:cxn modelId="{F31D8F8B-E3BB-41D6-BA70-215117CB734B}" type="presParOf" srcId="{5DD06A04-40B7-489A-AD03-A0EA76C9D681}" destId="{5717916C-0F62-4AD8-9DAD-4A57E61BBEDA}" srcOrd="6" destOrd="0" presId="urn:microsoft.com/office/officeart/2005/8/layout/process5"/>
    <dgm:cxn modelId="{7FCE6723-CE06-422C-A148-8AB9280339B7}" type="presParOf" srcId="{5DD06A04-40B7-489A-AD03-A0EA76C9D681}" destId="{B9789FB5-EBED-4C3B-B1D8-93D193EEEFDB}" srcOrd="7" destOrd="0" presId="urn:microsoft.com/office/officeart/2005/8/layout/process5"/>
    <dgm:cxn modelId="{66FCA1F3-B2E5-420E-8CDA-0DFDEAEBE09D}" type="presParOf" srcId="{B9789FB5-EBED-4C3B-B1D8-93D193EEEFDB}" destId="{A09AC39A-6E7E-424C-81E5-2B2BFEFD0F39}" srcOrd="0" destOrd="0" presId="urn:microsoft.com/office/officeart/2005/8/layout/process5"/>
    <dgm:cxn modelId="{C0D2C51E-CB24-45F6-9A4D-B468322741C8}" type="presParOf" srcId="{5DD06A04-40B7-489A-AD03-A0EA76C9D681}" destId="{FF45B765-DAAD-422F-A135-E3D9D67B8E64}" srcOrd="8" destOrd="0" presId="urn:microsoft.com/office/officeart/2005/8/layout/process5"/>
    <dgm:cxn modelId="{FD5A459E-72D1-4111-BED0-284C295769D2}" type="presParOf" srcId="{5DD06A04-40B7-489A-AD03-A0EA76C9D681}" destId="{0ABCDF99-0261-45DC-80C8-D61EBE046676}" srcOrd="9" destOrd="0" presId="urn:microsoft.com/office/officeart/2005/8/layout/process5"/>
    <dgm:cxn modelId="{F0A80FDB-D994-4B78-A7DE-D5EB8D78873A}" type="presParOf" srcId="{0ABCDF99-0261-45DC-80C8-D61EBE046676}" destId="{E06B3424-E41E-440D-A789-8E16A08C8A94}" srcOrd="0" destOrd="0" presId="urn:microsoft.com/office/officeart/2005/8/layout/process5"/>
    <dgm:cxn modelId="{51FD58B8-A48C-4694-AE27-27A9A8AF6A9F}" type="presParOf" srcId="{5DD06A04-40B7-489A-AD03-A0EA76C9D681}" destId="{15177C8A-3DB0-4C06-965A-05C7F0CE07A1}" srcOrd="10" destOrd="0" presId="urn:microsoft.com/office/officeart/2005/8/layout/process5"/>
    <dgm:cxn modelId="{1DD97EA9-0432-490A-8C7D-CF9E34F50475}" type="presParOf" srcId="{5DD06A04-40B7-489A-AD03-A0EA76C9D681}" destId="{5B0FD31C-8A93-4F22-B13A-2459ACBC3ED8}" srcOrd="11" destOrd="0" presId="urn:microsoft.com/office/officeart/2005/8/layout/process5"/>
    <dgm:cxn modelId="{1E1C947D-0794-4551-9396-04D261085C5C}" type="presParOf" srcId="{5B0FD31C-8A93-4F22-B13A-2459ACBC3ED8}" destId="{EA69A867-84E7-4475-8715-F18504C95885}" srcOrd="0" destOrd="0" presId="urn:microsoft.com/office/officeart/2005/8/layout/process5"/>
    <dgm:cxn modelId="{DC8A3EAA-F438-496E-9AB6-2CF35E6262BC}" type="presParOf" srcId="{5DD06A04-40B7-489A-AD03-A0EA76C9D681}" destId="{AFD0B57D-5867-4DD2-89DF-698B2D6ABBF6}"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3CEAF-E2DA-4A37-B5A0-FF9FA2EEC734}">
      <dsp:nvSpPr>
        <dsp:cNvPr id="0" name=""/>
        <dsp:cNvSpPr/>
      </dsp:nvSpPr>
      <dsp:spPr>
        <a:xfrm>
          <a:off x="5112" y="1051913"/>
          <a:ext cx="2235466" cy="134127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1. ADIM: Staj Yerinin ve </a:t>
          </a:r>
          <a:r>
            <a:rPr lang="tr-TR" sz="1600" kern="1200" dirty="0" err="1" smtClean="0"/>
            <a:t>TarihininTespiti</a:t>
          </a:r>
          <a:endParaRPr lang="tr-TR" sz="1600" kern="1200" dirty="0"/>
        </a:p>
      </dsp:txBody>
      <dsp:txXfrm>
        <a:off x="44397" y="1091198"/>
        <a:ext cx="2156896" cy="1262709"/>
      </dsp:txXfrm>
    </dsp:sp>
    <dsp:sp modelId="{FCFF0269-03DB-4042-9AA2-F7589E57DE0B}">
      <dsp:nvSpPr>
        <dsp:cNvPr id="0" name=""/>
        <dsp:cNvSpPr/>
      </dsp:nvSpPr>
      <dsp:spPr>
        <a:xfrm>
          <a:off x="2437300" y="1445355"/>
          <a:ext cx="473918" cy="554395"/>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2437300" y="1556234"/>
        <a:ext cx="331743" cy="332637"/>
      </dsp:txXfrm>
    </dsp:sp>
    <dsp:sp modelId="{BBA4A697-5CCE-483B-9125-BAE9E5E801D1}">
      <dsp:nvSpPr>
        <dsp:cNvPr id="0" name=""/>
        <dsp:cNvSpPr/>
      </dsp:nvSpPr>
      <dsp:spPr>
        <a:xfrm>
          <a:off x="3134765" y="1051913"/>
          <a:ext cx="2235466" cy="1341279"/>
        </a:xfrm>
        <a:prstGeom prst="roundRect">
          <a:avLst>
            <a:gd name="adj" fmla="val 10000"/>
          </a:avLst>
        </a:prstGeom>
        <a:gradFill rotWithShape="0">
          <a:gsLst>
            <a:gs pos="0">
              <a:schemeClr val="accent5">
                <a:hueOff val="-1225557"/>
                <a:satOff val="-1705"/>
                <a:lumOff val="-654"/>
                <a:alphaOff val="0"/>
                <a:satMod val="103000"/>
                <a:lumMod val="102000"/>
                <a:tint val="94000"/>
              </a:schemeClr>
            </a:gs>
            <a:gs pos="50000">
              <a:schemeClr val="accent5">
                <a:hueOff val="-1225557"/>
                <a:satOff val="-1705"/>
                <a:lumOff val="-654"/>
                <a:alphaOff val="0"/>
                <a:satMod val="110000"/>
                <a:lumMod val="100000"/>
                <a:shade val="100000"/>
              </a:schemeClr>
            </a:gs>
            <a:gs pos="100000">
              <a:schemeClr val="accent5">
                <a:hueOff val="-1225557"/>
                <a:satOff val="-1705"/>
                <a:lumOff val="-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2. ADIM: Staj Zorunluluk Belgesinin Bölüm Sekreterliğinden Temini (Bu belge talep ile verilmektedir.)</a:t>
          </a:r>
          <a:endParaRPr lang="tr-TR" sz="1600" kern="1200" dirty="0"/>
        </a:p>
      </dsp:txBody>
      <dsp:txXfrm>
        <a:off x="3174050" y="1091198"/>
        <a:ext cx="2156896" cy="1262709"/>
      </dsp:txXfrm>
    </dsp:sp>
    <dsp:sp modelId="{9472801B-04FD-4D2D-92CC-4A4A563BF484}">
      <dsp:nvSpPr>
        <dsp:cNvPr id="0" name=""/>
        <dsp:cNvSpPr/>
      </dsp:nvSpPr>
      <dsp:spPr>
        <a:xfrm>
          <a:off x="5566953" y="1445355"/>
          <a:ext cx="473918" cy="554395"/>
        </a:xfrm>
        <a:prstGeom prst="rightArrow">
          <a:avLst>
            <a:gd name="adj1" fmla="val 60000"/>
            <a:gd name="adj2" fmla="val 50000"/>
          </a:avLst>
        </a:prstGeom>
        <a:gradFill rotWithShape="0">
          <a:gsLst>
            <a:gs pos="0">
              <a:schemeClr val="accent5">
                <a:hueOff val="-1470669"/>
                <a:satOff val="-2046"/>
                <a:lumOff val="-784"/>
                <a:alphaOff val="0"/>
                <a:satMod val="103000"/>
                <a:lumMod val="102000"/>
                <a:tint val="94000"/>
              </a:schemeClr>
            </a:gs>
            <a:gs pos="50000">
              <a:schemeClr val="accent5">
                <a:hueOff val="-1470669"/>
                <a:satOff val="-2046"/>
                <a:lumOff val="-784"/>
                <a:alphaOff val="0"/>
                <a:satMod val="110000"/>
                <a:lumMod val="100000"/>
                <a:shade val="100000"/>
              </a:schemeClr>
            </a:gs>
            <a:gs pos="100000">
              <a:schemeClr val="accent5">
                <a:hueOff val="-1470669"/>
                <a:satOff val="-2046"/>
                <a:lumOff val="-78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566953" y="1556234"/>
        <a:ext cx="331743" cy="332637"/>
      </dsp:txXfrm>
    </dsp:sp>
    <dsp:sp modelId="{6CBADBFC-E2A4-416E-8974-AD4157B3014E}">
      <dsp:nvSpPr>
        <dsp:cNvPr id="0" name=""/>
        <dsp:cNvSpPr/>
      </dsp:nvSpPr>
      <dsp:spPr>
        <a:xfrm>
          <a:off x="6264418" y="1051913"/>
          <a:ext cx="2235466" cy="1341279"/>
        </a:xfrm>
        <a:prstGeom prst="roundRect">
          <a:avLst>
            <a:gd name="adj" fmla="val 10000"/>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3. ADIM: Staj Başvurusunun Yapılması</a:t>
          </a:r>
          <a:endParaRPr lang="tr-TR" sz="1600" kern="1200" dirty="0"/>
        </a:p>
      </dsp:txBody>
      <dsp:txXfrm>
        <a:off x="6303703" y="1091198"/>
        <a:ext cx="2156896" cy="1262709"/>
      </dsp:txXfrm>
    </dsp:sp>
    <dsp:sp modelId="{73651E49-EF62-482E-A858-DC63D6E35BAF}">
      <dsp:nvSpPr>
        <dsp:cNvPr id="0" name=""/>
        <dsp:cNvSpPr/>
      </dsp:nvSpPr>
      <dsp:spPr>
        <a:xfrm>
          <a:off x="8696606" y="1445355"/>
          <a:ext cx="473918" cy="554395"/>
        </a:xfrm>
        <a:prstGeom prst="rightArrow">
          <a:avLst>
            <a:gd name="adj1" fmla="val 60000"/>
            <a:gd name="adj2" fmla="val 50000"/>
          </a:avLst>
        </a:prstGeom>
        <a:gradFill rotWithShape="0">
          <a:gsLst>
            <a:gs pos="0">
              <a:schemeClr val="accent5">
                <a:hueOff val="-2941338"/>
                <a:satOff val="-4091"/>
                <a:lumOff val="-1569"/>
                <a:alphaOff val="0"/>
                <a:satMod val="103000"/>
                <a:lumMod val="102000"/>
                <a:tint val="94000"/>
              </a:schemeClr>
            </a:gs>
            <a:gs pos="50000">
              <a:schemeClr val="accent5">
                <a:hueOff val="-2941338"/>
                <a:satOff val="-4091"/>
                <a:lumOff val="-1569"/>
                <a:alphaOff val="0"/>
                <a:satMod val="110000"/>
                <a:lumMod val="100000"/>
                <a:shade val="100000"/>
              </a:schemeClr>
            </a:gs>
            <a:gs pos="100000">
              <a:schemeClr val="accent5">
                <a:hueOff val="-2941338"/>
                <a:satOff val="-4091"/>
                <a:lumOff val="-156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8696606" y="1556234"/>
        <a:ext cx="331743" cy="332637"/>
      </dsp:txXfrm>
    </dsp:sp>
    <dsp:sp modelId="{5717916C-0F62-4AD8-9DAD-4A57E61BBEDA}">
      <dsp:nvSpPr>
        <dsp:cNvPr id="0" name=""/>
        <dsp:cNvSpPr/>
      </dsp:nvSpPr>
      <dsp:spPr>
        <a:xfrm>
          <a:off x="9394071" y="1051913"/>
          <a:ext cx="2235466" cy="1341279"/>
        </a:xfrm>
        <a:prstGeom prst="roundRect">
          <a:avLst>
            <a:gd name="adj" fmla="val 10000"/>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4. ADIM: SGK Belgelerinin Temini</a:t>
          </a:r>
          <a:endParaRPr lang="tr-TR" sz="1600" kern="1200" dirty="0"/>
        </a:p>
      </dsp:txBody>
      <dsp:txXfrm>
        <a:off x="9433356" y="1091198"/>
        <a:ext cx="2156896" cy="1262709"/>
      </dsp:txXfrm>
    </dsp:sp>
    <dsp:sp modelId="{B9789FB5-EBED-4C3B-B1D8-93D193EEEFDB}">
      <dsp:nvSpPr>
        <dsp:cNvPr id="0" name=""/>
        <dsp:cNvSpPr/>
      </dsp:nvSpPr>
      <dsp:spPr>
        <a:xfrm rot="5400000">
          <a:off x="10274845" y="2549676"/>
          <a:ext cx="473918" cy="554395"/>
        </a:xfrm>
        <a:prstGeom prst="rightArrow">
          <a:avLst>
            <a:gd name="adj1" fmla="val 60000"/>
            <a:gd name="adj2" fmla="val 50000"/>
          </a:avLst>
        </a:prstGeom>
        <a:gradFill rotWithShape="0">
          <a:gsLst>
            <a:gs pos="0">
              <a:schemeClr val="accent5">
                <a:hueOff val="-4412007"/>
                <a:satOff val="-6137"/>
                <a:lumOff val="-2353"/>
                <a:alphaOff val="0"/>
                <a:satMod val="103000"/>
                <a:lumMod val="102000"/>
                <a:tint val="94000"/>
              </a:schemeClr>
            </a:gs>
            <a:gs pos="50000">
              <a:schemeClr val="accent5">
                <a:hueOff val="-4412007"/>
                <a:satOff val="-6137"/>
                <a:lumOff val="-2353"/>
                <a:alphaOff val="0"/>
                <a:satMod val="110000"/>
                <a:lumMod val="100000"/>
                <a:shade val="100000"/>
              </a:schemeClr>
            </a:gs>
            <a:gs pos="100000">
              <a:schemeClr val="accent5">
                <a:hueOff val="-4412007"/>
                <a:satOff val="-6137"/>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5400000">
        <a:off x="10345486" y="2589915"/>
        <a:ext cx="332637" cy="331743"/>
      </dsp:txXfrm>
    </dsp:sp>
    <dsp:sp modelId="{FF45B765-DAAD-422F-A135-E3D9D67B8E64}">
      <dsp:nvSpPr>
        <dsp:cNvPr id="0" name=""/>
        <dsp:cNvSpPr/>
      </dsp:nvSpPr>
      <dsp:spPr>
        <a:xfrm>
          <a:off x="9394071" y="3287380"/>
          <a:ext cx="2235466" cy="1341279"/>
        </a:xfrm>
        <a:prstGeom prst="roundRect">
          <a:avLst>
            <a:gd name="adj" fmla="val 10000"/>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5. ADIM: Stajın Yapılması</a:t>
          </a:r>
          <a:endParaRPr lang="tr-TR" sz="1600" kern="1200" dirty="0"/>
        </a:p>
      </dsp:txBody>
      <dsp:txXfrm>
        <a:off x="9433356" y="3326665"/>
        <a:ext cx="2156896" cy="1262709"/>
      </dsp:txXfrm>
    </dsp:sp>
    <dsp:sp modelId="{0ABCDF99-0261-45DC-80C8-D61EBE046676}">
      <dsp:nvSpPr>
        <dsp:cNvPr id="0" name=""/>
        <dsp:cNvSpPr/>
      </dsp:nvSpPr>
      <dsp:spPr>
        <a:xfrm rot="10800000">
          <a:off x="8723431" y="3680822"/>
          <a:ext cx="473918" cy="554395"/>
        </a:xfrm>
        <a:prstGeom prst="rightArrow">
          <a:avLst>
            <a:gd name="adj1" fmla="val 60000"/>
            <a:gd name="adj2" fmla="val 50000"/>
          </a:avLst>
        </a:prstGeom>
        <a:gradFill rotWithShape="0">
          <a:gsLst>
            <a:gs pos="0">
              <a:schemeClr val="accent5">
                <a:hueOff val="-5882676"/>
                <a:satOff val="-8182"/>
                <a:lumOff val="-3138"/>
                <a:alphaOff val="0"/>
                <a:satMod val="103000"/>
                <a:lumMod val="102000"/>
                <a:tint val="94000"/>
              </a:schemeClr>
            </a:gs>
            <a:gs pos="50000">
              <a:schemeClr val="accent5">
                <a:hueOff val="-5882676"/>
                <a:satOff val="-8182"/>
                <a:lumOff val="-3138"/>
                <a:alphaOff val="0"/>
                <a:satMod val="110000"/>
                <a:lumMod val="100000"/>
                <a:shade val="100000"/>
              </a:schemeClr>
            </a:gs>
            <a:gs pos="100000">
              <a:schemeClr val="accent5">
                <a:hueOff val="-5882676"/>
                <a:satOff val="-8182"/>
                <a:lumOff val="-313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8865606" y="3791701"/>
        <a:ext cx="331743" cy="332637"/>
      </dsp:txXfrm>
    </dsp:sp>
    <dsp:sp modelId="{15177C8A-3DB0-4C06-965A-05C7F0CE07A1}">
      <dsp:nvSpPr>
        <dsp:cNvPr id="0" name=""/>
        <dsp:cNvSpPr/>
      </dsp:nvSpPr>
      <dsp:spPr>
        <a:xfrm>
          <a:off x="6264418" y="3287380"/>
          <a:ext cx="2235466" cy="1341279"/>
        </a:xfrm>
        <a:prstGeom prst="roundRect">
          <a:avLst>
            <a:gd name="adj" fmla="val 10000"/>
          </a:avLst>
        </a:prstGeom>
        <a:gradFill rotWithShape="0">
          <a:gsLst>
            <a:gs pos="0">
              <a:schemeClr val="accent5">
                <a:hueOff val="-6127787"/>
                <a:satOff val="-8523"/>
                <a:lumOff val="-3268"/>
                <a:alphaOff val="0"/>
                <a:satMod val="103000"/>
                <a:lumMod val="102000"/>
                <a:tint val="94000"/>
              </a:schemeClr>
            </a:gs>
            <a:gs pos="50000">
              <a:schemeClr val="accent5">
                <a:hueOff val="-6127787"/>
                <a:satOff val="-8523"/>
                <a:lumOff val="-3268"/>
                <a:alphaOff val="0"/>
                <a:satMod val="110000"/>
                <a:lumMod val="100000"/>
                <a:shade val="100000"/>
              </a:schemeClr>
            </a:gs>
            <a:gs pos="100000">
              <a:schemeClr val="accent5">
                <a:hueOff val="-6127787"/>
                <a:satOff val="-8523"/>
                <a:lumOff val="-326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6. ADIM: Staj Raporu ve Staj Değerlendirme Formunun İletilmesi</a:t>
          </a:r>
          <a:endParaRPr lang="tr-TR" sz="1600" kern="1200" dirty="0"/>
        </a:p>
      </dsp:txBody>
      <dsp:txXfrm>
        <a:off x="6303703" y="3326665"/>
        <a:ext cx="2156896" cy="1262709"/>
      </dsp:txXfrm>
    </dsp:sp>
    <dsp:sp modelId="{5B0FD31C-8A93-4F22-B13A-2459ACBC3ED8}">
      <dsp:nvSpPr>
        <dsp:cNvPr id="0" name=""/>
        <dsp:cNvSpPr/>
      </dsp:nvSpPr>
      <dsp:spPr>
        <a:xfrm rot="10800000">
          <a:off x="5593778" y="3680822"/>
          <a:ext cx="473918" cy="554395"/>
        </a:xfrm>
        <a:prstGeom prst="rightArrow">
          <a:avLst>
            <a:gd name="adj1" fmla="val 60000"/>
            <a:gd name="adj2" fmla="val 5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5735953" y="3791701"/>
        <a:ext cx="331743" cy="332637"/>
      </dsp:txXfrm>
    </dsp:sp>
    <dsp:sp modelId="{AFD0B57D-5867-4DD2-89DF-698B2D6ABBF6}">
      <dsp:nvSpPr>
        <dsp:cNvPr id="0" name=""/>
        <dsp:cNvSpPr/>
      </dsp:nvSpPr>
      <dsp:spPr>
        <a:xfrm>
          <a:off x="3134765" y="3287380"/>
          <a:ext cx="2235466" cy="1341279"/>
        </a:xfrm>
        <a:prstGeom prst="roundRect">
          <a:avLst>
            <a:gd name="adj" fmla="val 1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7. ADIM: Staj Raporunun Değerlendirilmesi</a:t>
          </a:r>
          <a:endParaRPr lang="tr-TR" sz="1600" kern="1200" dirty="0"/>
        </a:p>
      </dsp:txBody>
      <dsp:txXfrm>
        <a:off x="3174050" y="3326665"/>
        <a:ext cx="2156896" cy="126270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1DC92-C17D-4D5F-836D-5BCC7F3AB4EB}" type="datetimeFigureOut">
              <a:rPr lang="tr-TR" smtClean="0"/>
              <a:t>28.05.2025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7D871-061B-46DD-975C-823E7B714986}" type="slidenum">
              <a:rPr lang="tr-TR" smtClean="0"/>
              <a:t>‹#›</a:t>
            </a:fld>
            <a:endParaRPr lang="tr-TR"/>
          </a:p>
        </p:txBody>
      </p:sp>
    </p:spTree>
    <p:extLst>
      <p:ext uri="{BB962C8B-B14F-4D97-AF65-F5344CB8AC3E}">
        <p14:creationId xmlns:p14="http://schemas.microsoft.com/office/powerpoint/2010/main" val="284595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6F7E617-E150-4D31-AB79-2BD2E08A778D}" type="datetime1">
              <a:rPr lang="tr-TR" smtClean="0"/>
              <a:t>28.05.2025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40577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600399-BF2B-44B3-B01A-5247CB7C13E1}" type="datetime1">
              <a:rPr lang="tr-TR" smtClean="0"/>
              <a:t>28.05.2025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6007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CC4321-4BA9-449E-B2EE-A69E25CDC352}" type="datetime1">
              <a:rPr lang="tr-TR" smtClean="0"/>
              <a:t>28.05.2025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1523243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AD86CD-BE46-40AF-99DB-8EC95F7E8B8E}" type="datetime1">
              <a:rPr lang="tr-TR" smtClean="0"/>
              <a:t>28.05.2025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44357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50834E9-0B89-49EA-BFC0-C29440FB1E56}" type="datetime1">
              <a:rPr lang="tr-TR" smtClean="0"/>
              <a:t>28.05.2025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03801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23218D4-55B0-4FC6-80A7-15CAE62C1A2A}" type="datetime1">
              <a:rPr lang="tr-TR" smtClean="0"/>
              <a:t>28.05.2025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032157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8FB1EA-7921-4EFB-8C01-9AE0405FADC4}" type="datetime1">
              <a:rPr lang="tr-TR" smtClean="0"/>
              <a:t>28.05.2025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4003773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A7C530-77C7-4A27-9FF7-BECF7EF6CA82}" type="datetime1">
              <a:rPr lang="tr-TR" smtClean="0"/>
              <a:t>28.05.2025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3093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730155-0AB9-4BFF-8B9F-7D84ECB1603F}" type="datetime1">
              <a:rPr lang="tr-TR" smtClean="0"/>
              <a:t>28.05.2025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60189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A5DD98-EE9B-4883-B656-DC0C8DE5290D}" type="datetime1">
              <a:rPr lang="tr-TR" smtClean="0"/>
              <a:t>28.05.2025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94501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410D1AE-F4B8-4CD2-BBD7-00A21BAEE664}" type="datetime1">
              <a:rPr lang="tr-TR" smtClean="0"/>
              <a:t>28.05.2025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C8E21-7495-41A4-8A37-568B401DF40F}" type="slidenum">
              <a:rPr lang="tr-TR" smtClean="0"/>
              <a:t>‹#›</a:t>
            </a:fld>
            <a:endParaRPr lang="tr-TR"/>
          </a:p>
        </p:txBody>
      </p:sp>
    </p:spTree>
    <p:extLst>
      <p:ext uri="{BB962C8B-B14F-4D97-AF65-F5344CB8AC3E}">
        <p14:creationId xmlns:p14="http://schemas.microsoft.com/office/powerpoint/2010/main" val="362423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8045D-2382-43EB-AD02-653F1DAC7B8A}" type="datetime1">
              <a:rPr lang="tr-TR" smtClean="0"/>
              <a:t>28.05.2025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C8E21-7495-41A4-8A37-568B401DF40F}" type="slidenum">
              <a:rPr lang="tr-TR" smtClean="0"/>
              <a:t>‹#›</a:t>
            </a:fld>
            <a:endParaRPr lang="tr-TR"/>
          </a:p>
        </p:txBody>
      </p:sp>
    </p:spTree>
    <p:extLst>
      <p:ext uri="{BB962C8B-B14F-4D97-AF65-F5344CB8AC3E}">
        <p14:creationId xmlns:p14="http://schemas.microsoft.com/office/powerpoint/2010/main" val="3432290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me.ege.edu.tr/Firma_Yazisi.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me.ege.edu.tr/staj_degerlendirme_formu_turkce.docx" TargetMode="External"/><Relationship Id="rId2" Type="http://schemas.openxmlformats.org/officeDocument/2006/relationships/hyperlink" Target="http://me.ege.edu.tr/Staj_Raporu.doc" TargetMode="External"/><Relationship Id="rId1" Type="http://schemas.openxmlformats.org/officeDocument/2006/relationships/slideLayout" Target="../slideLayouts/slideLayout2.xml"/><Relationship Id="rId4" Type="http://schemas.openxmlformats.org/officeDocument/2006/relationships/hyperlink" Target="http://me.ege.edu.tr/staj_degerlendirme_formu_ing.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ege.edu.tr/STAJ_II_ICERIGI.pdf" TargetMode="External"/><Relationship Id="rId2" Type="http://schemas.openxmlformats.org/officeDocument/2006/relationships/hyperlink" Target="http://me.ege.edu.tr/STAJ_I_ICERIGI.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23848" y="3287871"/>
            <a:ext cx="9144000" cy="1291251"/>
          </a:xfrm>
        </p:spPr>
        <p:txBody>
          <a:bodyPr>
            <a:normAutofit fontScale="90000"/>
          </a:bodyPr>
          <a:lstStyle/>
          <a:p>
            <a:r>
              <a:rPr lang="tr-TR" b="1" dirty="0" smtClean="0">
                <a:solidFill>
                  <a:srgbClr val="00B050"/>
                </a:solidFill>
                <a:latin typeface="Times New Roman" panose="02020603050405020304" pitchFamily="18" charset="0"/>
                <a:cs typeface="Times New Roman" panose="02020603050405020304" pitchFamily="18" charset="0"/>
              </a:rPr>
              <a:t>Staj Bilgilendirme</a:t>
            </a:r>
            <a:br>
              <a:rPr lang="tr-TR" b="1" dirty="0" smtClean="0">
                <a:solidFill>
                  <a:srgbClr val="00B050"/>
                </a:solidFill>
                <a:latin typeface="Times New Roman" panose="02020603050405020304" pitchFamily="18" charset="0"/>
                <a:cs typeface="Times New Roman" panose="02020603050405020304" pitchFamily="18" charset="0"/>
              </a:rPr>
            </a:br>
            <a:r>
              <a:rPr lang="tr-TR" b="1" dirty="0" smtClean="0">
                <a:solidFill>
                  <a:srgbClr val="00B050"/>
                </a:solidFill>
                <a:latin typeface="Times New Roman" panose="02020603050405020304" pitchFamily="18" charset="0"/>
                <a:cs typeface="Times New Roman" panose="02020603050405020304" pitchFamily="18" charset="0"/>
              </a:rPr>
              <a:t>Toplantısı</a:t>
            </a:r>
            <a:endParaRPr lang="tr-TR" b="1" dirty="0">
              <a:solidFill>
                <a:srgbClr val="00B05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1" y="0"/>
            <a:ext cx="12192000" cy="2534970"/>
          </a:xfrm>
          <a:prstGeom prst="rect">
            <a:avLst/>
          </a:prstGeom>
        </p:spPr>
      </p:pic>
      <p:sp>
        <p:nvSpPr>
          <p:cNvPr id="5" name="Metin kutusu 4"/>
          <p:cNvSpPr txBox="1"/>
          <p:nvPr/>
        </p:nvSpPr>
        <p:spPr>
          <a:xfrm>
            <a:off x="2582091" y="5138057"/>
            <a:ext cx="7027818" cy="369332"/>
          </a:xfrm>
          <a:prstGeom prst="rect">
            <a:avLst/>
          </a:prstGeom>
          <a:noFill/>
        </p:spPr>
        <p:txBody>
          <a:bodyPr wrap="square" rtlCol="0">
            <a:spAutoFit/>
          </a:bodyPr>
          <a:lstStyle/>
          <a:p>
            <a:r>
              <a:rPr lang="tr-TR" b="1" dirty="0" smtClean="0">
                <a:solidFill>
                  <a:srgbClr val="7030A0"/>
                </a:solidFill>
                <a:latin typeface="Times New Roman" panose="02020603050405020304" pitchFamily="18" charset="0"/>
                <a:cs typeface="Times New Roman" panose="02020603050405020304" pitchFamily="18" charset="0"/>
              </a:rPr>
              <a:t>Lütfen Sitemizde Bulunan Staj Açıklamalarını Dikkatlice Okuyunuz</a:t>
            </a:r>
            <a:r>
              <a:rPr lang="tr-TR" dirty="0" smtClean="0">
                <a:solidFill>
                  <a:srgbClr val="7030A0"/>
                </a:solidFill>
                <a:latin typeface="Times New Roman" panose="02020603050405020304" pitchFamily="18" charset="0"/>
                <a:cs typeface="Times New Roman" panose="02020603050405020304" pitchFamily="18" charset="0"/>
              </a:rPr>
              <a:t>!</a:t>
            </a:r>
            <a:endParaRPr lang="tr-TR" dirty="0">
              <a:solidFill>
                <a:srgbClr val="7030A0"/>
              </a:solidFill>
              <a:latin typeface="Times New Roman" panose="02020603050405020304" pitchFamily="18" charset="0"/>
              <a:cs typeface="Times New Roman" panose="02020603050405020304" pitchFamily="18" charset="0"/>
            </a:endParaRPr>
          </a:p>
        </p:txBody>
      </p:sp>
      <p:sp>
        <p:nvSpPr>
          <p:cNvPr id="6"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95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a:t>
            </a:r>
            <a:r>
              <a:rPr lang="tr-TR" b="1" u="sng" dirty="0" smtClean="0">
                <a:solidFill>
                  <a:srgbClr val="00B0F0"/>
                </a:solidFill>
                <a:latin typeface="Times New Roman" panose="02020603050405020304" pitchFamily="18" charset="0"/>
                <a:cs typeface="Times New Roman" panose="02020603050405020304" pitchFamily="18" charset="0"/>
              </a:rPr>
              <a:t>Başvurusu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marL="0" indent="0" algn="just">
              <a:buNone/>
            </a:pPr>
            <a:r>
              <a:rPr lang="tr-TR" b="1" u="sng" dirty="0">
                <a:solidFill>
                  <a:srgbClr val="7030A0"/>
                </a:solidFill>
                <a:latin typeface="Times New Roman" panose="02020603050405020304" pitchFamily="18" charset="0"/>
                <a:cs typeface="Times New Roman" panose="02020603050405020304" pitchFamily="18" charset="0"/>
              </a:rPr>
              <a:t>Önemli Not:</a:t>
            </a:r>
            <a:endParaRPr lang="tr-TR" dirty="0">
              <a:solidFill>
                <a:srgbClr val="7030A0"/>
              </a:solidFill>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Staj raporlarının firma yetkilisi tarafından gönderilmesi gerektiğinden öğrencinin web sayfamızda bulunan ve firmaya hitaben yazılmış olan açıklama metnini “</a:t>
            </a:r>
            <a:r>
              <a:rPr lang="tr-TR" u="sng" dirty="0">
                <a:latin typeface="Times New Roman" panose="02020603050405020304" pitchFamily="18" charset="0"/>
                <a:cs typeface="Times New Roman" panose="02020603050405020304" pitchFamily="18" charset="0"/>
                <a:hlinkClick r:id="rId2"/>
              </a:rPr>
              <a:t>Firma Bilgilendirme Yazısı</a:t>
            </a:r>
            <a:r>
              <a:rPr lang="tr-TR" dirty="0">
                <a:latin typeface="Times New Roman" panose="02020603050405020304" pitchFamily="18" charset="0"/>
                <a:cs typeface="Times New Roman" panose="02020603050405020304" pitchFamily="18" charset="0"/>
              </a:rPr>
              <a:t>” firma yetkilisine ulaştırması gerekmektedir.</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10</a:t>
            </a:fld>
            <a:endParaRPr lang="tr-TR"/>
          </a:p>
        </p:txBody>
      </p:sp>
    </p:spTree>
    <p:extLst>
      <p:ext uri="{BB962C8B-B14F-4D97-AF65-F5344CB8AC3E}">
        <p14:creationId xmlns:p14="http://schemas.microsoft.com/office/powerpoint/2010/main" val="3797719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a:t>
            </a:r>
            <a:r>
              <a:rPr lang="tr-TR" b="1" u="sng" dirty="0" smtClean="0">
                <a:solidFill>
                  <a:srgbClr val="00B0F0"/>
                </a:solidFill>
                <a:latin typeface="Times New Roman" panose="02020603050405020304" pitchFamily="18" charset="0"/>
                <a:cs typeface="Times New Roman" panose="02020603050405020304" pitchFamily="18" charset="0"/>
              </a:rPr>
              <a:t>Tamamlama</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dirty="0">
                <a:latin typeface="Times New Roman" panose="02020603050405020304" pitchFamily="18" charset="0"/>
                <a:cs typeface="Times New Roman" panose="02020603050405020304" pitchFamily="18" charset="0"/>
              </a:rPr>
              <a:t>Stajınızın tamamlanabilmesi staj komisyonuna iletilmesi gereken evraklar</a:t>
            </a:r>
          </a:p>
          <a:p>
            <a:pPr algn="just"/>
            <a:r>
              <a:rPr lang="tr-TR" u="sng" dirty="0" smtClean="0">
                <a:latin typeface="Times New Roman" panose="02020603050405020304" pitchFamily="18" charset="0"/>
                <a:cs typeface="Times New Roman" panose="02020603050405020304" pitchFamily="18" charset="0"/>
                <a:hlinkClick r:id="rId2"/>
              </a:rPr>
              <a:t>Staj </a:t>
            </a:r>
            <a:r>
              <a:rPr lang="tr-TR" u="sng" dirty="0">
                <a:latin typeface="Times New Roman" panose="02020603050405020304" pitchFamily="18" charset="0"/>
                <a:cs typeface="Times New Roman" panose="02020603050405020304" pitchFamily="18" charset="0"/>
                <a:hlinkClick r:id="rId2"/>
              </a:rPr>
              <a:t>raporu</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Staj Değerlendirme Formu </a:t>
            </a:r>
            <a:r>
              <a:rPr lang="tr-TR" u="sng" dirty="0">
                <a:latin typeface="Times New Roman" panose="02020603050405020304" pitchFamily="18" charset="0"/>
                <a:cs typeface="Times New Roman" panose="02020603050405020304" pitchFamily="18" charset="0"/>
                <a:hlinkClick r:id="rId3"/>
              </a:rPr>
              <a:t>TR</a:t>
            </a:r>
            <a:r>
              <a:rPr lang="tr-TR" dirty="0">
                <a:latin typeface="Times New Roman" panose="02020603050405020304" pitchFamily="18" charset="0"/>
                <a:cs typeface="Times New Roman" panose="02020603050405020304" pitchFamily="18" charset="0"/>
              </a:rPr>
              <a:t> / </a:t>
            </a:r>
            <a:r>
              <a:rPr lang="tr-TR" u="sng" dirty="0">
                <a:latin typeface="Times New Roman" panose="02020603050405020304" pitchFamily="18" charset="0"/>
                <a:cs typeface="Times New Roman" panose="02020603050405020304" pitchFamily="18" charset="0"/>
                <a:hlinkClick r:id="rId4"/>
              </a:rPr>
              <a:t>EN</a:t>
            </a:r>
            <a:endParaRPr lang="tr-TR" dirty="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11</a:t>
            </a:fld>
            <a:endParaRPr lang="tr-TR"/>
          </a:p>
        </p:txBody>
      </p:sp>
    </p:spTree>
    <p:extLst>
      <p:ext uri="{BB962C8B-B14F-4D97-AF65-F5344CB8AC3E}">
        <p14:creationId xmlns:p14="http://schemas.microsoft.com/office/powerpoint/2010/main" val="2937440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00B0F0"/>
                </a:solidFill>
                <a:latin typeface="Times New Roman" panose="02020603050405020304" pitchFamily="18" charset="0"/>
                <a:cs typeface="Times New Roman" panose="02020603050405020304" pitchFamily="18" charset="0"/>
              </a:rPr>
              <a:t>Staj </a:t>
            </a:r>
            <a:r>
              <a:rPr lang="tr-TR" b="1" u="sng" dirty="0">
                <a:solidFill>
                  <a:srgbClr val="00B0F0"/>
                </a:solidFill>
                <a:latin typeface="Times New Roman" panose="02020603050405020304" pitchFamily="18" charset="0"/>
                <a:cs typeface="Times New Roman" panose="02020603050405020304" pitchFamily="18" charset="0"/>
              </a:rPr>
              <a:t>Raporu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599873"/>
            <a:ext cx="11065042" cy="4351338"/>
          </a:xfrm>
        </p:spPr>
        <p:txBody>
          <a:bodyPr>
            <a:noAutofit/>
          </a:bodyPr>
          <a:lstStyle/>
          <a:p>
            <a:pPr marL="0" indent="0" algn="just">
              <a:buNone/>
            </a:pPr>
            <a:r>
              <a:rPr lang="tr-TR" dirty="0">
                <a:latin typeface="Times New Roman" panose="02020603050405020304" pitchFamily="18" charset="0"/>
                <a:cs typeface="Times New Roman" panose="02020603050405020304" pitchFamily="18" charset="0"/>
              </a:rPr>
              <a:t>Staj raporu, bölüm web sayfasında yer alan boş formata uygun olarak hazırlanmalıdır.</a:t>
            </a:r>
          </a:p>
          <a:p>
            <a:pPr marL="0" indent="0" algn="just">
              <a:buNone/>
            </a:pPr>
            <a:r>
              <a:rPr lang="tr-TR" b="1" u="sng" dirty="0" smtClean="0">
                <a:solidFill>
                  <a:srgbClr val="7030A0"/>
                </a:solidFill>
                <a:latin typeface="Times New Roman" panose="02020603050405020304" pitchFamily="18" charset="0"/>
                <a:cs typeface="Times New Roman" panose="02020603050405020304" pitchFamily="18" charset="0"/>
              </a:rPr>
              <a:t>Staj </a:t>
            </a:r>
            <a:r>
              <a:rPr lang="tr-TR" b="1" u="sng" dirty="0">
                <a:solidFill>
                  <a:srgbClr val="7030A0"/>
                </a:solidFill>
                <a:latin typeface="Times New Roman" panose="02020603050405020304" pitchFamily="18" charset="0"/>
                <a:cs typeface="Times New Roman" panose="02020603050405020304" pitchFamily="18" charset="0"/>
              </a:rPr>
              <a:t>raporu gönderim şekli:</a:t>
            </a:r>
          </a:p>
          <a:p>
            <a:pPr marL="0" indent="0" algn="just">
              <a:buNone/>
            </a:pPr>
            <a:r>
              <a:rPr lang="tr-TR" dirty="0" smtClean="0">
                <a:latin typeface="Times New Roman" panose="02020603050405020304" pitchFamily="18" charset="0"/>
                <a:cs typeface="Times New Roman" panose="02020603050405020304" pitchFamily="18" charset="0"/>
              </a:rPr>
              <a:t>Staj </a:t>
            </a:r>
            <a:r>
              <a:rPr lang="tr-TR" dirty="0">
                <a:latin typeface="Times New Roman" panose="02020603050405020304" pitchFamily="18" charset="0"/>
                <a:cs typeface="Times New Roman" panose="02020603050405020304" pitchFamily="18" charset="0"/>
              </a:rPr>
              <a:t>raporu dijital ortamda hazırlandıktan sonra .</a:t>
            </a:r>
            <a:r>
              <a:rPr lang="tr-TR" dirty="0" err="1">
                <a:latin typeface="Times New Roman" panose="02020603050405020304" pitchFamily="18" charset="0"/>
                <a:cs typeface="Times New Roman" panose="02020603050405020304" pitchFamily="18" charset="0"/>
              </a:rPr>
              <a:t>pdf</a:t>
            </a:r>
            <a:r>
              <a:rPr lang="tr-TR" dirty="0">
                <a:latin typeface="Times New Roman" panose="02020603050405020304" pitchFamily="18" charset="0"/>
                <a:cs typeface="Times New Roman" panose="02020603050405020304" pitchFamily="18" charset="0"/>
              </a:rPr>
              <a:t> dosyası olarak firmada ilgili/sorumlu kişiye eposta ile gönderilir. Firma yetkilisinin incelmesinden sonra staj raporlarının firma yetkilisi </a:t>
            </a:r>
            <a:r>
              <a:rPr lang="tr-TR" dirty="0" smtClean="0">
                <a:latin typeface="Times New Roman" panose="02020603050405020304" pitchFamily="18" charset="0"/>
                <a:cs typeface="Times New Roman" panose="02020603050405020304" pitchFamily="18" charset="0"/>
              </a:rPr>
              <a:t>tarafından egemakmuhstaj@gmail.com </a:t>
            </a:r>
            <a:r>
              <a:rPr lang="tr-TR" dirty="0">
                <a:latin typeface="Times New Roman" panose="02020603050405020304" pitchFamily="18" charset="0"/>
                <a:cs typeface="Times New Roman" panose="02020603050405020304" pitchFamily="18" charset="0"/>
              </a:rPr>
              <a:t>adresine gönderilmesi gerekmektedir. Öğrenci tarafından gönderilen staj raporları dikkate alınmaz. Staj raporunun adsoyadStajNo.pdf olarak kayıt edilmesi ve </a:t>
            </a:r>
            <a:r>
              <a:rPr lang="tr-TR" dirty="0" smtClean="0">
                <a:latin typeface="Times New Roman" panose="02020603050405020304" pitchFamily="18" charset="0"/>
                <a:cs typeface="Times New Roman" panose="02020603050405020304" pitchFamily="18" charset="0"/>
              </a:rPr>
              <a:t>e-posta </a:t>
            </a:r>
            <a:r>
              <a:rPr lang="tr-TR" dirty="0">
                <a:latin typeface="Times New Roman" panose="02020603050405020304" pitchFamily="18" charset="0"/>
                <a:cs typeface="Times New Roman" panose="02020603050405020304" pitchFamily="18" charset="0"/>
              </a:rPr>
              <a:t>ekinde gönderilmesi gerekmektedir.</a:t>
            </a:r>
          </a:p>
          <a:p>
            <a:pPr marL="0" indent="0" algn="just">
              <a:buNone/>
            </a:pPr>
            <a:r>
              <a:rPr lang="tr-TR" dirty="0">
                <a:latin typeface="Times New Roman" panose="02020603050405020304" pitchFamily="18" charset="0"/>
                <a:cs typeface="Times New Roman" panose="02020603050405020304" pitchFamily="18" charset="0"/>
              </a:rPr>
              <a:t> </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12</a:t>
            </a:fld>
            <a:endParaRPr lang="tr-TR"/>
          </a:p>
        </p:txBody>
      </p:sp>
    </p:spTree>
    <p:extLst>
      <p:ext uri="{BB962C8B-B14F-4D97-AF65-F5344CB8AC3E}">
        <p14:creationId xmlns:p14="http://schemas.microsoft.com/office/powerpoint/2010/main" val="3221111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00B0F0"/>
                </a:solidFill>
                <a:latin typeface="Times New Roman" panose="02020603050405020304" pitchFamily="18" charset="0"/>
                <a:cs typeface="Times New Roman" panose="02020603050405020304" pitchFamily="18" charset="0"/>
              </a:rPr>
              <a:t>Staj </a:t>
            </a:r>
            <a:r>
              <a:rPr lang="tr-TR" b="1" u="sng" dirty="0">
                <a:solidFill>
                  <a:srgbClr val="00B0F0"/>
                </a:solidFill>
                <a:latin typeface="Times New Roman" panose="02020603050405020304" pitchFamily="18" charset="0"/>
                <a:cs typeface="Times New Roman" panose="02020603050405020304" pitchFamily="18" charset="0"/>
              </a:rPr>
              <a:t>Raporu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marL="0" indent="0" algn="just">
              <a:buNone/>
            </a:pPr>
            <a:r>
              <a:rPr lang="tr-TR" u="sng" dirty="0" smtClean="0">
                <a:latin typeface="Times New Roman" panose="02020603050405020304" pitchFamily="18" charset="0"/>
                <a:cs typeface="Times New Roman" panose="02020603050405020304" pitchFamily="18" charset="0"/>
              </a:rPr>
              <a:t>Staj </a:t>
            </a:r>
            <a:r>
              <a:rPr lang="tr-TR" u="sng" dirty="0">
                <a:latin typeface="Times New Roman" panose="02020603050405020304" pitchFamily="18" charset="0"/>
                <a:cs typeface="Times New Roman" panose="02020603050405020304" pitchFamily="18" charset="0"/>
              </a:rPr>
              <a:t>raporunun firma yetkilisi tarafından Staj Komisyonuna iletilmesinden/takibinden öğrenci sorumludur.</a:t>
            </a:r>
          </a:p>
          <a:p>
            <a:pPr marL="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Staj raporunun son teslim tarihi eylül ayının son iş günüdür. Staj </a:t>
            </a:r>
            <a:r>
              <a:rPr lang="tr-TR" dirty="0" err="1">
                <a:latin typeface="Times New Roman" panose="02020603050405020304" pitchFamily="18" charset="0"/>
                <a:cs typeface="Times New Roman" panose="02020603050405020304" pitchFamily="18" charset="0"/>
              </a:rPr>
              <a:t>komisyonu’na</a:t>
            </a:r>
            <a:r>
              <a:rPr lang="tr-TR" dirty="0">
                <a:latin typeface="Times New Roman" panose="02020603050405020304" pitchFamily="18" charset="0"/>
                <a:cs typeface="Times New Roman" panose="02020603050405020304" pitchFamily="18" charset="0"/>
              </a:rPr>
              <a:t> ulaşan staj raporlarının listesi ekim ayının </a:t>
            </a:r>
            <a:r>
              <a:rPr lang="tr-TR" dirty="0" smtClean="0">
                <a:latin typeface="Times New Roman" panose="02020603050405020304" pitchFamily="18" charset="0"/>
                <a:cs typeface="Times New Roman" panose="02020603050405020304" pitchFamily="18" charset="0"/>
              </a:rPr>
              <a:t>son </a:t>
            </a:r>
            <a:r>
              <a:rPr lang="tr-TR" dirty="0">
                <a:latin typeface="Times New Roman" panose="02020603050405020304" pitchFamily="18" charset="0"/>
                <a:cs typeface="Times New Roman" panose="02020603050405020304" pitchFamily="18" charset="0"/>
              </a:rPr>
              <a:t>haftasında ilan edilecektir. </a:t>
            </a:r>
            <a:r>
              <a:rPr lang="tr-TR" u="sng" dirty="0">
                <a:latin typeface="Times New Roman" panose="02020603050405020304" pitchFamily="18" charset="0"/>
                <a:cs typeface="Times New Roman" panose="02020603050405020304" pitchFamily="18" charset="0"/>
              </a:rPr>
              <a:t>Staj komisyonuna ulaşmamış staj raporlarının takibi öğrencinin sorumluluğundadır.</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p>
          <a:p>
            <a:pPr marL="0" indent="0" algn="just">
              <a:buNone/>
            </a:pPr>
            <a:endParaRPr lang="tr-TR" dirty="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13</a:t>
            </a:fld>
            <a:endParaRPr lang="tr-TR"/>
          </a:p>
        </p:txBody>
      </p:sp>
    </p:spTree>
    <p:extLst>
      <p:ext uri="{BB962C8B-B14F-4D97-AF65-F5344CB8AC3E}">
        <p14:creationId xmlns:p14="http://schemas.microsoft.com/office/powerpoint/2010/main" val="3013881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00B0F0"/>
                </a:solidFill>
                <a:latin typeface="Times New Roman" panose="02020603050405020304" pitchFamily="18" charset="0"/>
                <a:cs typeface="Times New Roman" panose="02020603050405020304" pitchFamily="18" charset="0"/>
              </a:rPr>
              <a:t>Staj Değerlendirme Formu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marL="0" indent="0">
              <a:buNone/>
            </a:pPr>
            <a:r>
              <a:rPr lang="tr-TR" dirty="0">
                <a:latin typeface="Times New Roman" panose="02020603050405020304" pitchFamily="18" charset="0"/>
                <a:cs typeface="Times New Roman" panose="02020603050405020304" pitchFamily="18" charset="0"/>
              </a:rPr>
              <a:t>Staj değerlendirme formu bölüm web sayfasından indirilmeli ve firma yetkilisine boş olarak teslim edilmelidir. Staj değerlendirme formu firma yetkilisi tarafından doldurulmalı, ıslak imzalanmalı ve kapalı bir zarf ile öğrenciye teslim edilmelidir</a:t>
            </a:r>
            <a:r>
              <a:rPr lang="tr-TR" dirty="0" smtClean="0">
                <a:latin typeface="Times New Roman" panose="02020603050405020304" pitchFamily="18" charset="0"/>
                <a:cs typeface="Times New Roman" panose="02020603050405020304" pitchFamily="18" charset="0"/>
              </a:rPr>
              <a:t>. Staj değerlendirme formundaki ilgili tüm alanlar firma yetkilileri tarafından imzalanmalıdır. Staj değerlendirme formu staj komisyonu yetkililerine teslim edilmelidir. </a:t>
            </a:r>
            <a:r>
              <a:rPr lang="tr-TR" dirty="0">
                <a:latin typeface="Times New Roman" panose="02020603050405020304" pitchFamily="18" charset="0"/>
                <a:cs typeface="Times New Roman" panose="02020603050405020304" pitchFamily="18" charset="0"/>
              </a:rPr>
              <a:t> </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14</a:t>
            </a:fld>
            <a:endParaRPr lang="tr-TR"/>
          </a:p>
        </p:txBody>
      </p:sp>
    </p:spTree>
    <p:extLst>
      <p:ext uri="{BB962C8B-B14F-4D97-AF65-F5344CB8AC3E}">
        <p14:creationId xmlns:p14="http://schemas.microsoft.com/office/powerpoint/2010/main" val="916691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lnSpc>
                <a:spcPct val="107000"/>
              </a:lnSpc>
              <a:spcAft>
                <a:spcPts val="0"/>
              </a:spcAft>
            </a:pPr>
            <a:r>
              <a:rPr lang="tr-TR" b="1" u="sng"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Yabancı Ülkelerde Staj</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lvl="0" algn="just"/>
            <a:r>
              <a:rPr lang="tr-TR" dirty="0">
                <a:latin typeface="Times New Roman" panose="02020603050405020304" pitchFamily="18" charset="0"/>
                <a:cs typeface="Times New Roman" panose="02020603050405020304" pitchFamily="18" charset="0"/>
              </a:rPr>
              <a:t>Yabancı ülkelerde staj yapacak öğrenciler staj öncesinde bilgi/dilekçe vermek zorunda değildir.</a:t>
            </a:r>
          </a:p>
          <a:p>
            <a:pPr lvl="0" algn="just"/>
            <a:r>
              <a:rPr lang="tr-TR" dirty="0">
                <a:latin typeface="Times New Roman" panose="02020603050405020304" pitchFamily="18" charset="0"/>
                <a:cs typeface="Times New Roman" panose="02020603050405020304" pitchFamily="18" charset="0"/>
              </a:rPr>
              <a:t>Yabancı Ülkelerde yapılacak staj için sigorta uygulaması yoktur.</a:t>
            </a:r>
          </a:p>
          <a:p>
            <a:pPr lvl="0" algn="just"/>
            <a:r>
              <a:rPr lang="tr-TR" dirty="0">
                <a:latin typeface="Times New Roman" panose="02020603050405020304" pitchFamily="18" charset="0"/>
                <a:cs typeface="Times New Roman" panose="02020603050405020304" pitchFamily="18" charset="0"/>
              </a:rPr>
              <a:t>Staj raporu ve Staj </a:t>
            </a:r>
            <a:r>
              <a:rPr lang="tr-TR" dirty="0" smtClean="0">
                <a:latin typeface="Times New Roman" panose="02020603050405020304" pitchFamily="18" charset="0"/>
                <a:cs typeface="Times New Roman" panose="02020603050405020304" pitchFamily="18" charset="0"/>
              </a:rPr>
              <a:t>Değerlendirme Formu Türkçe </a:t>
            </a:r>
            <a:r>
              <a:rPr lang="tr-TR" dirty="0">
                <a:latin typeface="Times New Roman" panose="02020603050405020304" pitchFamily="18" charset="0"/>
                <a:cs typeface="Times New Roman" panose="02020603050405020304" pitchFamily="18" charset="0"/>
              </a:rPr>
              <a:t>veya İngilizce düzenlenmiş olabilir.</a:t>
            </a:r>
          </a:p>
          <a:p>
            <a:pPr lvl="0" algn="just"/>
            <a:r>
              <a:rPr lang="tr-TR" dirty="0">
                <a:latin typeface="Times New Roman" panose="02020603050405020304" pitchFamily="18" charset="0"/>
                <a:cs typeface="Times New Roman" panose="02020603050405020304" pitchFamily="18" charset="0"/>
              </a:rPr>
              <a:t>Yabancı ülkelerde yapılan staj için staj raporu dijital olarak gönderilebileceği gibi istenirse basılı olarak da düzenlenebilir.</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15</a:t>
            </a:fld>
            <a:endParaRPr lang="tr-TR"/>
          </a:p>
        </p:txBody>
      </p:sp>
    </p:spTree>
    <p:extLst>
      <p:ext uri="{BB962C8B-B14F-4D97-AF65-F5344CB8AC3E}">
        <p14:creationId xmlns:p14="http://schemas.microsoft.com/office/powerpoint/2010/main" val="3605132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Sıkça Sorulan </a:t>
            </a:r>
            <a:r>
              <a:rPr lang="tr-TR" b="1" u="sng" dirty="0" err="1">
                <a:solidFill>
                  <a:srgbClr val="00B0F0"/>
                </a:solidFill>
                <a:latin typeface="Times New Roman" panose="02020603050405020304" pitchFamily="18" charset="0"/>
                <a:cs typeface="Times New Roman" panose="02020603050405020304" pitchFamily="18" charset="0"/>
              </a:rPr>
              <a:t>Sorular’a</a:t>
            </a:r>
            <a:r>
              <a:rPr lang="tr-TR" b="1" u="sng" dirty="0">
                <a:solidFill>
                  <a:srgbClr val="00B0F0"/>
                </a:solidFill>
                <a:latin typeface="Times New Roman" panose="02020603050405020304" pitchFamily="18" charset="0"/>
                <a:cs typeface="Times New Roman" panose="02020603050405020304" pitchFamily="18" charset="0"/>
              </a:rPr>
              <a:t> Cevaplar:</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lvl="0" algn="just"/>
            <a:r>
              <a:rPr lang="tr-TR" u="sng" dirty="0">
                <a:latin typeface="Times New Roman" panose="02020603050405020304" pitchFamily="18" charset="0"/>
                <a:cs typeface="Times New Roman" panose="02020603050405020304" pitchFamily="18" charset="0"/>
                <a:hlinkClick r:id="rId2"/>
              </a:rPr>
              <a:t>Staj 1</a:t>
            </a:r>
            <a:r>
              <a:rPr lang="tr-TR" dirty="0">
                <a:latin typeface="Times New Roman" panose="02020603050405020304" pitchFamily="18" charset="0"/>
                <a:cs typeface="Times New Roman" panose="02020603050405020304" pitchFamily="18" charset="0"/>
                <a:hlinkClick r:id="rId2"/>
              </a:rPr>
              <a:t> </a:t>
            </a:r>
            <a:r>
              <a:rPr lang="tr-TR" dirty="0">
                <a:latin typeface="Times New Roman" panose="02020603050405020304" pitchFamily="18" charset="0"/>
                <a:cs typeface="Times New Roman" panose="02020603050405020304" pitchFamily="18" charset="0"/>
              </a:rPr>
              <a:t>ve </a:t>
            </a:r>
            <a:r>
              <a:rPr lang="tr-TR" u="sng" dirty="0">
                <a:latin typeface="Times New Roman" panose="02020603050405020304" pitchFamily="18" charset="0"/>
                <a:cs typeface="Times New Roman" panose="02020603050405020304" pitchFamily="18" charset="0"/>
                <a:hlinkClick r:id="rId3"/>
              </a:rPr>
              <a:t>Staj 2</a:t>
            </a:r>
            <a:r>
              <a:rPr lang="tr-TR" dirty="0">
                <a:latin typeface="Times New Roman" panose="02020603050405020304" pitchFamily="18" charset="0"/>
                <a:cs typeface="Times New Roman" panose="02020603050405020304" pitchFamily="18" charset="0"/>
                <a:hlinkClick r:id="rId3"/>
              </a:rPr>
              <a:t> </a:t>
            </a:r>
            <a:r>
              <a:rPr lang="tr-TR" dirty="0">
                <a:latin typeface="Times New Roman" panose="02020603050405020304" pitchFamily="18" charset="0"/>
                <a:cs typeface="Times New Roman" panose="02020603050405020304" pitchFamily="18" charset="0"/>
              </a:rPr>
              <a:t>içerikleri sitemizde bulunmaktadır.</a:t>
            </a:r>
          </a:p>
          <a:p>
            <a:pPr lvl="0" algn="just"/>
            <a:r>
              <a:rPr lang="tr-TR" dirty="0">
                <a:latin typeface="Times New Roman" panose="02020603050405020304" pitchFamily="18" charset="0"/>
                <a:cs typeface="Times New Roman" panose="02020603050405020304" pitchFamily="18" charset="0"/>
              </a:rPr>
              <a:t>Stajlar eğitim öğretim dönemi ve yaz okulu ile çakışamaz.</a:t>
            </a:r>
          </a:p>
          <a:p>
            <a:pPr lvl="0" algn="just"/>
            <a:r>
              <a:rPr lang="tr-TR" dirty="0">
                <a:latin typeface="Times New Roman" panose="02020603050405020304" pitchFamily="18" charset="0"/>
                <a:cs typeface="Times New Roman" panose="02020603050405020304" pitchFamily="18" charset="0"/>
              </a:rPr>
              <a:t>Yapılacak stajlar final sınavları ile çakışmamalıdır. Bütünleme sınavları ile çakışma </a:t>
            </a:r>
            <a:r>
              <a:rPr lang="tr-TR" dirty="0" smtClean="0">
                <a:latin typeface="Times New Roman" panose="02020603050405020304" pitchFamily="18" charset="0"/>
                <a:cs typeface="Times New Roman" panose="02020603050405020304" pitchFamily="18" charset="0"/>
              </a:rPr>
              <a:t>olması durumunda </a:t>
            </a:r>
            <a:r>
              <a:rPr lang="tr-TR" dirty="0">
                <a:latin typeface="Times New Roman" panose="02020603050405020304" pitchFamily="18" charset="0"/>
                <a:cs typeface="Times New Roman" panose="02020603050405020304" pitchFamily="18" charset="0"/>
              </a:rPr>
              <a:t>bütünleme sınav günleri için firmadan izin alınmalı ve bu durumda eksik </a:t>
            </a:r>
            <a:r>
              <a:rPr lang="tr-TR" dirty="0" smtClean="0">
                <a:latin typeface="Times New Roman" panose="02020603050405020304" pitchFamily="18" charset="0"/>
                <a:cs typeface="Times New Roman" panose="02020603050405020304" pitchFamily="18" charset="0"/>
              </a:rPr>
              <a:t>kalan günler </a:t>
            </a:r>
            <a:r>
              <a:rPr lang="tr-TR" dirty="0">
                <a:latin typeface="Times New Roman" panose="02020603050405020304" pitchFamily="18" charset="0"/>
                <a:cs typeface="Times New Roman" panose="02020603050405020304" pitchFamily="18" charset="0"/>
              </a:rPr>
              <a:t>için staj süresi tamamlanmalıdır.</a:t>
            </a:r>
          </a:p>
          <a:p>
            <a:pPr lvl="0" algn="just"/>
            <a:r>
              <a:rPr lang="tr-TR" dirty="0">
                <a:latin typeface="Times New Roman" panose="02020603050405020304" pitchFamily="18" charset="0"/>
                <a:cs typeface="Times New Roman" panose="02020603050405020304" pitchFamily="18" charset="0"/>
              </a:rPr>
              <a:t>Staj süresi 20 iş günüdür. Bayram vb. durumlarda eksik kalan günler tamamlanmalıdır. </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16</a:t>
            </a:fld>
            <a:endParaRPr lang="tr-TR"/>
          </a:p>
        </p:txBody>
      </p:sp>
    </p:spTree>
    <p:extLst>
      <p:ext uri="{BB962C8B-B14F-4D97-AF65-F5344CB8AC3E}">
        <p14:creationId xmlns:p14="http://schemas.microsoft.com/office/powerpoint/2010/main" val="2641582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Sıkça Sorulan </a:t>
            </a:r>
            <a:r>
              <a:rPr lang="tr-TR" b="1" u="sng" dirty="0" err="1">
                <a:solidFill>
                  <a:srgbClr val="00B0F0"/>
                </a:solidFill>
                <a:latin typeface="Times New Roman" panose="02020603050405020304" pitchFamily="18" charset="0"/>
                <a:cs typeface="Times New Roman" panose="02020603050405020304" pitchFamily="18" charset="0"/>
              </a:rPr>
              <a:t>Sorular’a</a:t>
            </a:r>
            <a:r>
              <a:rPr lang="tr-TR" b="1" u="sng" dirty="0">
                <a:solidFill>
                  <a:srgbClr val="00B0F0"/>
                </a:solidFill>
                <a:latin typeface="Times New Roman" panose="02020603050405020304" pitchFamily="18" charset="0"/>
                <a:cs typeface="Times New Roman" panose="02020603050405020304" pitchFamily="18" charset="0"/>
              </a:rPr>
              <a:t> Cevaplar:</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05726" y="1469164"/>
            <a:ext cx="11353800" cy="4351338"/>
          </a:xfrm>
        </p:spPr>
        <p:txBody>
          <a:bodyPr>
            <a:noAutofit/>
          </a:bodyPr>
          <a:lstStyle/>
          <a:p>
            <a:pPr algn="just"/>
            <a:r>
              <a:rPr lang="tr-TR" dirty="0">
                <a:latin typeface="Times New Roman" panose="02020603050405020304" pitchFamily="18" charset="0"/>
                <a:cs typeface="Times New Roman" panose="02020603050405020304" pitchFamily="18" charset="0"/>
              </a:rPr>
              <a:t>Staj değerlendirme formunda ilgili alana 20 iş günü staj yapılmış olduğu belirtilmiş olmalıdır.</a:t>
            </a:r>
          </a:p>
          <a:p>
            <a:pPr lvl="0" algn="just"/>
            <a:r>
              <a:rPr lang="tr-TR" dirty="0" smtClean="0">
                <a:latin typeface="Times New Roman" panose="02020603050405020304" pitchFamily="18" charset="0"/>
                <a:cs typeface="Times New Roman" panose="02020603050405020304" pitchFamily="18" charset="0"/>
              </a:rPr>
              <a:t>Başlanmış </a:t>
            </a:r>
            <a:r>
              <a:rPr lang="tr-TR" dirty="0">
                <a:latin typeface="Times New Roman" panose="02020603050405020304" pitchFamily="18" charset="0"/>
                <a:cs typeface="Times New Roman" panose="02020603050405020304" pitchFamily="18" charset="0"/>
              </a:rPr>
              <a:t>bir stajın iptal edilmesi mümkün değildir. Başlatılan staj tamamlanmak zorundadır.</a:t>
            </a:r>
          </a:p>
          <a:p>
            <a:pPr lvl="0" algn="just"/>
            <a:r>
              <a:rPr lang="tr-TR" dirty="0">
                <a:latin typeface="Times New Roman" panose="02020603050405020304" pitchFamily="18" charset="0"/>
                <a:cs typeface="Times New Roman" panose="02020603050405020304" pitchFamily="18" charset="0"/>
              </a:rPr>
              <a:t>Bir yaz döneminde hem Staj-1 hem Staj-2 yapılabilir.</a:t>
            </a:r>
          </a:p>
          <a:p>
            <a:pPr lvl="0" algn="just"/>
            <a:r>
              <a:rPr lang="tr-TR" dirty="0">
                <a:latin typeface="Times New Roman" panose="02020603050405020304" pitchFamily="18" charset="0"/>
                <a:cs typeface="Times New Roman" panose="02020603050405020304" pitchFamily="18" charset="0"/>
              </a:rPr>
              <a:t>Staj-1 ve Staj-2 aynı firmada yapılabilir.</a:t>
            </a:r>
          </a:p>
          <a:p>
            <a:pPr lvl="0" algn="just"/>
            <a:r>
              <a:rPr lang="tr-TR" dirty="0">
                <a:latin typeface="Times New Roman" panose="02020603050405020304" pitchFamily="18" charset="0"/>
                <a:cs typeface="Times New Roman" panose="02020603050405020304" pitchFamily="18" charset="0"/>
              </a:rPr>
              <a:t>Staj yapılacak firmada en az bir makine mühendisi olmalıdır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17</a:t>
            </a:fld>
            <a:endParaRPr lang="tr-TR"/>
          </a:p>
        </p:txBody>
      </p:sp>
    </p:spTree>
    <p:extLst>
      <p:ext uri="{BB962C8B-B14F-4D97-AF65-F5344CB8AC3E}">
        <p14:creationId xmlns:p14="http://schemas.microsoft.com/office/powerpoint/2010/main" val="2197464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Sıkça Sorulan </a:t>
            </a:r>
            <a:r>
              <a:rPr lang="tr-TR" b="1" u="sng" dirty="0" err="1">
                <a:solidFill>
                  <a:srgbClr val="00B0F0"/>
                </a:solidFill>
                <a:latin typeface="Times New Roman" panose="02020603050405020304" pitchFamily="18" charset="0"/>
                <a:cs typeface="Times New Roman" panose="02020603050405020304" pitchFamily="18" charset="0"/>
              </a:rPr>
              <a:t>Sorular’a</a:t>
            </a:r>
            <a:r>
              <a:rPr lang="tr-TR" b="1" u="sng" dirty="0">
                <a:solidFill>
                  <a:srgbClr val="00B0F0"/>
                </a:solidFill>
                <a:latin typeface="Times New Roman" panose="02020603050405020304" pitchFamily="18" charset="0"/>
                <a:cs typeface="Times New Roman" panose="02020603050405020304" pitchFamily="18" charset="0"/>
              </a:rPr>
              <a:t> Cevaplar:</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05726" y="1469164"/>
            <a:ext cx="11353800" cy="4351338"/>
          </a:xfrm>
        </p:spPr>
        <p:txBody>
          <a:bodyPr>
            <a:noAutofit/>
          </a:bodyPr>
          <a:lstStyle/>
          <a:p>
            <a:pPr lvl="0" algn="just"/>
            <a:r>
              <a:rPr lang="tr-TR" dirty="0">
                <a:latin typeface="Times New Roman" panose="02020603050405020304" pitchFamily="18" charset="0"/>
                <a:cs typeface="Times New Roman" panose="02020603050405020304" pitchFamily="18" charset="0"/>
              </a:rPr>
              <a:t>Staj değerlendirme formunun üzerinde mutlaka firma kaşesi ve yetkili kişinin imzası olmalıdır.</a:t>
            </a:r>
          </a:p>
          <a:p>
            <a:pPr lvl="0" algn="just"/>
            <a:r>
              <a:rPr lang="tr-TR" dirty="0">
                <a:latin typeface="Times New Roman" panose="02020603050405020304" pitchFamily="18" charset="0"/>
                <a:cs typeface="Times New Roman" panose="02020603050405020304" pitchFamily="18" charset="0"/>
              </a:rPr>
              <a:t>Staja başlamadan önce firmaya verilmesi gereken “SGK sigorta belgesi” Dekanlık tarafından hazırlanmakta </a:t>
            </a:r>
            <a:r>
              <a:rPr lang="tr-TR" dirty="0" smtClean="0">
                <a:latin typeface="Times New Roman" panose="02020603050405020304" pitchFamily="18" charset="0"/>
                <a:cs typeface="Times New Roman" panose="02020603050405020304" pitchFamily="18" charset="0"/>
              </a:rPr>
              <a:t>e-devlet </a:t>
            </a:r>
            <a:r>
              <a:rPr lang="tr-TR" dirty="0" smtClean="0">
                <a:latin typeface="Times New Roman" panose="02020603050405020304" pitchFamily="18" charset="0"/>
                <a:cs typeface="Times New Roman" panose="02020603050405020304" pitchFamily="18" charset="0"/>
              </a:rPr>
              <a:t>üzerinden kontrol edilebilmektedir.</a:t>
            </a:r>
            <a:endParaRPr lang="tr-TR" dirty="0">
              <a:latin typeface="Times New Roman" panose="02020603050405020304" pitchFamily="18" charset="0"/>
              <a:cs typeface="Times New Roman" panose="02020603050405020304" pitchFamily="18" charset="0"/>
            </a:endParaRPr>
          </a:p>
          <a:p>
            <a:pPr marL="0" lvl="0" indent="0">
              <a:buNone/>
            </a:pPr>
            <a:endParaRPr lang="tr-TR" dirty="0">
              <a:latin typeface="Times New Roman" panose="02020603050405020304" pitchFamily="18" charset="0"/>
              <a:cs typeface="Times New Roman" panose="02020603050405020304" pitchFamily="18" charset="0"/>
            </a:endParaRPr>
          </a:p>
        </p:txBody>
      </p:sp>
      <p:sp>
        <p:nvSpPr>
          <p:cNvPr id="5"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F3DC8E21-7495-41A4-8A37-568B401DF40F}" type="slidenum">
              <a:rPr lang="tr-TR" smtClean="0"/>
              <a:t>18</a:t>
            </a:fld>
            <a:endParaRPr lang="tr-TR"/>
          </a:p>
        </p:txBody>
      </p:sp>
    </p:spTree>
    <p:extLst>
      <p:ext uri="{BB962C8B-B14F-4D97-AF65-F5344CB8AC3E}">
        <p14:creationId xmlns:p14="http://schemas.microsoft.com/office/powerpoint/2010/main" val="3695515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24000" y="2273245"/>
            <a:ext cx="9144000" cy="2387600"/>
          </a:xfrm>
        </p:spPr>
        <p:txBody>
          <a:bodyPr/>
          <a:lstStyle/>
          <a:p>
            <a:r>
              <a:rPr lang="tr-TR" dirty="0" smtClean="0">
                <a:latin typeface="Times New Roman" panose="02020603050405020304" pitchFamily="18" charset="0"/>
                <a:cs typeface="Times New Roman" panose="02020603050405020304" pitchFamily="18" charset="0"/>
              </a:rPr>
              <a:t>Stajlarınızın Verimli Geçmesini Dileriz</a:t>
            </a:r>
            <a:endParaRPr lang="tr-TR" dirty="0">
              <a:latin typeface="Times New Roman" panose="02020603050405020304" pitchFamily="18" charset="0"/>
              <a:cs typeface="Times New Roman" panose="02020603050405020304" pitchFamily="18" charset="0"/>
            </a:endParaRPr>
          </a:p>
        </p:txBody>
      </p:sp>
      <p:sp>
        <p:nvSpPr>
          <p:cNvPr id="8"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pic>
        <p:nvPicPr>
          <p:cNvPr id="9" name="Resim 8"/>
          <p:cNvPicPr>
            <a:picLocks noChangeAspect="1"/>
          </p:cNvPicPr>
          <p:nvPr/>
        </p:nvPicPr>
        <p:blipFill>
          <a:blip r:embed="rId2"/>
          <a:stretch>
            <a:fillRect/>
          </a:stretch>
        </p:blipFill>
        <p:spPr>
          <a:xfrm>
            <a:off x="0" y="0"/>
            <a:ext cx="12207764" cy="2538248"/>
          </a:xfrm>
          <a:prstGeom prst="rect">
            <a:avLst/>
          </a:prstGeom>
        </p:spPr>
      </p:pic>
    </p:spTree>
    <p:extLst>
      <p:ext uri="{BB962C8B-B14F-4D97-AF65-F5344CB8AC3E}">
        <p14:creationId xmlns:p14="http://schemas.microsoft.com/office/powerpoint/2010/main" val="281349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30569132"/>
              </p:ext>
            </p:extLst>
          </p:nvPr>
        </p:nvGraphicFramePr>
        <p:xfrm>
          <a:off x="243841" y="322217"/>
          <a:ext cx="11634651" cy="5680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fld id="{F3DC8E21-7495-41A4-8A37-568B401DF40F}" type="slidenum">
              <a:rPr lang="tr-TR" smtClean="0"/>
              <a:t>2</a:t>
            </a:fld>
            <a:endParaRPr lang="tr-TR"/>
          </a:p>
        </p:txBody>
      </p:sp>
    </p:spTree>
    <p:extLst>
      <p:ext uri="{BB962C8B-B14F-4D97-AF65-F5344CB8AC3E}">
        <p14:creationId xmlns:p14="http://schemas.microsoft.com/office/powerpoint/2010/main" val="50459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a:t>
            </a:r>
            <a:r>
              <a:rPr lang="tr-TR" b="1" u="sng" dirty="0" smtClean="0">
                <a:solidFill>
                  <a:srgbClr val="00B0F0"/>
                </a:solidFill>
                <a:latin typeface="Times New Roman" panose="02020603050405020304" pitchFamily="18" charset="0"/>
                <a:cs typeface="Times New Roman" panose="02020603050405020304" pitchFamily="18" charset="0"/>
              </a:rPr>
              <a:t>Başvurusu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0" indent="0" algn="just">
              <a:buNone/>
            </a:pPr>
            <a:r>
              <a:rPr lang="tr-TR" dirty="0">
                <a:latin typeface="Times New Roman" panose="02020603050405020304" pitchFamily="18" charset="0"/>
                <a:cs typeface="Times New Roman" panose="02020603050405020304" pitchFamily="18" charset="0"/>
              </a:rPr>
              <a:t>Dekanlık tarafından yürütülen resmi sigorta işlemleri, SGK sistemi sebebiyle her ayın 15 ile takip eden ayın 14’ü arasında yapılmaktadır. (Her ayın 15 ile takip eden ayın 14’ü arası bir dönem olarak kabul edilmektedir.) Bu sebeple sigorta işlemlerinin yürütülebilmesi için staj başlangıç tarihini kapsayan dönemin başlangıç tarihinden 20 gün önce </a:t>
            </a:r>
            <a:r>
              <a:rPr lang="tr-TR" dirty="0" smtClean="0">
                <a:latin typeface="Times New Roman" panose="02020603050405020304" pitchFamily="18" charset="0"/>
                <a:cs typeface="Times New Roman" panose="02020603050405020304" pitchFamily="18" charset="0"/>
              </a:rPr>
              <a:t>başvurunuzun </a:t>
            </a:r>
            <a:r>
              <a:rPr lang="tr-TR" dirty="0">
                <a:latin typeface="Times New Roman" panose="02020603050405020304" pitchFamily="18" charset="0"/>
                <a:cs typeface="Times New Roman" panose="02020603050405020304" pitchFamily="18" charset="0"/>
              </a:rPr>
              <a:t>e-posta yoluyla tarafımıza ulaştırılması gerekmektedir.</a:t>
            </a:r>
          </a:p>
          <a:p>
            <a:pPr algn="just"/>
            <a:endParaRPr lang="tr-TR" dirty="0"/>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3</a:t>
            </a:fld>
            <a:endParaRPr lang="tr-TR"/>
          </a:p>
        </p:txBody>
      </p:sp>
    </p:spTree>
    <p:extLst>
      <p:ext uri="{BB962C8B-B14F-4D97-AF65-F5344CB8AC3E}">
        <p14:creationId xmlns:p14="http://schemas.microsoft.com/office/powerpoint/2010/main" val="176517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Başvurusu</a:t>
            </a:r>
          </a:p>
        </p:txBody>
      </p:sp>
      <p:sp>
        <p:nvSpPr>
          <p:cNvPr id="3" name="İçerik Yer Tutucusu 2"/>
          <p:cNvSpPr>
            <a:spLocks noGrp="1"/>
          </p:cNvSpPr>
          <p:nvPr>
            <p:ph idx="1"/>
          </p:nvPr>
        </p:nvSpPr>
        <p:spPr/>
        <p:txBody>
          <a:bodyPr>
            <a:noAutofit/>
          </a:bodyPr>
          <a:lstStyle/>
          <a:p>
            <a:pPr marL="0" indent="0" algn="just">
              <a:buNone/>
            </a:pPr>
            <a:r>
              <a:rPr lang="tr-TR" sz="3200" b="1" u="sng" dirty="0">
                <a:solidFill>
                  <a:srgbClr val="7030A0"/>
                </a:solidFill>
                <a:latin typeface="Times New Roman" panose="02020603050405020304" pitchFamily="18" charset="0"/>
                <a:cs typeface="Times New Roman" panose="02020603050405020304" pitchFamily="18" charset="0"/>
              </a:rPr>
              <a:t>Örnek1:</a:t>
            </a:r>
            <a:endParaRPr lang="tr-TR" sz="3200" dirty="0">
              <a:solidFill>
                <a:srgbClr val="7030A0"/>
              </a:solidFill>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19 Haziran tarihinde staja başlayacak birisi için; staj başlangıç tarihi 1. Dönem içinde olduğundan ilgili dönem başlangıç tarihinden 20 gün önce (yani 30 Mayıs saat 17:00 ‘ye kadar) </a:t>
            </a:r>
            <a:r>
              <a:rPr lang="tr-TR" sz="3200" dirty="0" smtClean="0">
                <a:latin typeface="Times New Roman" panose="02020603050405020304" pitchFamily="18" charset="0"/>
                <a:cs typeface="Times New Roman" panose="02020603050405020304" pitchFamily="18" charset="0"/>
              </a:rPr>
              <a:t>başvurunun </a:t>
            </a:r>
            <a:r>
              <a:rPr lang="tr-TR" sz="3200" dirty="0">
                <a:latin typeface="Times New Roman" panose="02020603050405020304" pitchFamily="18" charset="0"/>
                <a:cs typeface="Times New Roman" panose="02020603050405020304" pitchFamily="18" charset="0"/>
              </a:rPr>
              <a:t>tarafımıza </a:t>
            </a:r>
            <a:r>
              <a:rPr lang="tr-TR" sz="3200" dirty="0" smtClean="0">
                <a:latin typeface="Times New Roman" panose="02020603050405020304" pitchFamily="18" charset="0"/>
                <a:cs typeface="Times New Roman" panose="02020603050405020304" pitchFamily="18" charset="0"/>
              </a:rPr>
              <a:t>e-posta ile iletilmesi </a:t>
            </a:r>
            <a:r>
              <a:rPr lang="tr-TR" sz="3200" dirty="0">
                <a:latin typeface="Times New Roman" panose="02020603050405020304" pitchFamily="18" charset="0"/>
                <a:cs typeface="Times New Roman" panose="02020603050405020304" pitchFamily="18" charset="0"/>
              </a:rPr>
              <a:t>gerekmektedir. </a:t>
            </a:r>
            <a:r>
              <a:rPr lang="tr-TR" sz="3200" dirty="0" smtClean="0">
                <a:latin typeface="Times New Roman" panose="02020603050405020304" pitchFamily="18" charset="0"/>
                <a:cs typeface="Times New Roman" panose="02020603050405020304" pitchFamily="18" charset="0"/>
              </a:rPr>
              <a:t>E-posta: makmuhstajbasvuru@gmail.com</a:t>
            </a:r>
            <a:r>
              <a:rPr lang="tr-TR" sz="3200" dirty="0">
                <a:latin typeface="Times New Roman" panose="02020603050405020304" pitchFamily="18" charset="0"/>
                <a:cs typeface="Times New Roman" panose="02020603050405020304" pitchFamily="18" charset="0"/>
              </a:rPr>
              <a:t> </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4</a:t>
            </a:fld>
            <a:endParaRPr lang="tr-TR"/>
          </a:p>
        </p:txBody>
      </p:sp>
    </p:spTree>
    <p:extLst>
      <p:ext uri="{BB962C8B-B14F-4D97-AF65-F5344CB8AC3E}">
        <p14:creationId xmlns:p14="http://schemas.microsoft.com/office/powerpoint/2010/main" val="308149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a:t>
            </a:r>
            <a:r>
              <a:rPr lang="tr-TR" b="1" u="sng" dirty="0" smtClean="0">
                <a:solidFill>
                  <a:srgbClr val="00B0F0"/>
                </a:solidFill>
                <a:latin typeface="Times New Roman" panose="02020603050405020304" pitchFamily="18" charset="0"/>
                <a:cs typeface="Times New Roman" panose="02020603050405020304" pitchFamily="18" charset="0"/>
              </a:rPr>
              <a:t>Başvurusu</a:t>
            </a:r>
            <a:endParaRPr lang="tr-TR" dirty="0">
              <a:solidFill>
                <a:srgbClr val="00B0F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0" indent="0" algn="just">
              <a:buNone/>
            </a:pPr>
            <a:r>
              <a:rPr lang="tr-TR" dirty="0" smtClean="0">
                <a:latin typeface="Times New Roman" panose="02020603050405020304" pitchFamily="18" charset="0"/>
                <a:cs typeface="Times New Roman" panose="02020603050405020304" pitchFamily="18" charset="0"/>
              </a:rPr>
              <a:t>Firma staj yapılan süre içinde öğrenciye ödeme yapacaksa bu durum iş yeri staj sözleşmesinin 3 nüsha doldurulması, nüshalardan birinin firmaya diğerinin dekanlık öğrenci işlerine ve bir nüshanın da öğrenci de kalması gerekmektedir. Bu sözleşme dekanlığın zorunlu tuttuğu bir sözleşme olup staj komisyonunu bağlayıcı nitelikte değildir.</a:t>
            </a:r>
            <a:endParaRPr lang="tr-TR" dirty="0">
              <a:latin typeface="Times New Roman" panose="02020603050405020304" pitchFamily="18" charset="0"/>
              <a:cs typeface="Times New Roman" panose="02020603050405020304" pitchFamily="18" charset="0"/>
            </a:endParaRPr>
          </a:p>
          <a:p>
            <a:pPr algn="just"/>
            <a:endParaRPr lang="tr-TR" dirty="0"/>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5</a:t>
            </a:fld>
            <a:endParaRPr lang="tr-TR"/>
          </a:p>
        </p:txBody>
      </p:sp>
    </p:spTree>
    <p:extLst>
      <p:ext uri="{BB962C8B-B14F-4D97-AF65-F5344CB8AC3E}">
        <p14:creationId xmlns:p14="http://schemas.microsoft.com/office/powerpoint/2010/main" val="414983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Başvurusu</a:t>
            </a:r>
          </a:p>
        </p:txBody>
      </p:sp>
      <p:sp>
        <p:nvSpPr>
          <p:cNvPr id="3" name="İçerik Yer Tutucusu 2"/>
          <p:cNvSpPr>
            <a:spLocks noGrp="1"/>
          </p:cNvSpPr>
          <p:nvPr>
            <p:ph idx="1"/>
          </p:nvPr>
        </p:nvSpPr>
        <p:spPr/>
        <p:txBody>
          <a:bodyPr>
            <a:noAutofit/>
          </a:bodyPr>
          <a:lstStyle/>
          <a:p>
            <a:pPr marL="0" indent="0">
              <a:buNone/>
            </a:pPr>
            <a:r>
              <a:rPr lang="tr-TR" b="1" u="sng" dirty="0" smtClean="0">
                <a:solidFill>
                  <a:srgbClr val="7030A0"/>
                </a:solidFill>
                <a:latin typeface="Times New Roman" panose="02020603050405020304" pitchFamily="18" charset="0"/>
                <a:cs typeface="Times New Roman" panose="02020603050405020304" pitchFamily="18" charset="0"/>
              </a:rPr>
              <a:t>Ara </a:t>
            </a:r>
            <a:r>
              <a:rPr lang="tr-TR" b="1" u="sng" dirty="0">
                <a:solidFill>
                  <a:srgbClr val="7030A0"/>
                </a:solidFill>
                <a:latin typeface="Times New Roman" panose="02020603050405020304" pitchFamily="18" charset="0"/>
                <a:cs typeface="Times New Roman" panose="02020603050405020304" pitchFamily="18" charset="0"/>
              </a:rPr>
              <a:t>Dönem Stajı:</a:t>
            </a:r>
            <a:r>
              <a:rPr lang="tr-TR" dirty="0">
                <a:solidFill>
                  <a:srgbClr val="7030A0"/>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Her yıl akademik takvime göre belirlenir. Ara dönemde staj yapmak isteyenler staj yapacakları tarihten 20 gün önce mesai bitimine kadar </a:t>
            </a:r>
            <a:r>
              <a:rPr lang="tr-TR" dirty="0" smtClean="0">
                <a:latin typeface="Times New Roman" panose="02020603050405020304" pitchFamily="18" charset="0"/>
                <a:cs typeface="Times New Roman" panose="02020603050405020304" pitchFamily="18" charset="0"/>
              </a:rPr>
              <a:t>başvurusunu yapmalıdır. </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Ara dönemde staj yapmış öğrencilerin staj </a:t>
            </a:r>
            <a:r>
              <a:rPr lang="tr-TR" dirty="0" smtClean="0">
                <a:latin typeface="Times New Roman" panose="02020603050405020304" pitchFamily="18" charset="0"/>
                <a:cs typeface="Times New Roman" panose="02020603050405020304" pitchFamily="18" charset="0"/>
              </a:rPr>
              <a:t>değerlendirme formu ve </a:t>
            </a:r>
            <a:r>
              <a:rPr lang="tr-TR" dirty="0">
                <a:latin typeface="Times New Roman" panose="02020603050405020304" pitchFamily="18" charset="0"/>
                <a:cs typeface="Times New Roman" panose="02020603050405020304" pitchFamily="18" charset="0"/>
              </a:rPr>
              <a:t>staj raporlarını staj bitiş tarihini takip eden bir aylık süre içinde (30 takvim günü) teslim etmeleri gerekmektedir. Belirtilen sürenin aşılması durumunda staj kabul edilmeyecektir.</a:t>
            </a:r>
          </a:p>
          <a:p>
            <a:pPr marL="0" indent="0" algn="just">
              <a:buNone/>
            </a:pPr>
            <a:endParaRPr lang="tr-TR" dirty="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6</a:t>
            </a:fld>
            <a:endParaRPr lang="tr-TR"/>
          </a:p>
        </p:txBody>
      </p:sp>
    </p:spTree>
    <p:extLst>
      <p:ext uri="{BB962C8B-B14F-4D97-AF65-F5344CB8AC3E}">
        <p14:creationId xmlns:p14="http://schemas.microsoft.com/office/powerpoint/2010/main" val="380662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00B0F0"/>
                </a:solidFill>
                <a:latin typeface="Times New Roman" panose="02020603050405020304" pitchFamily="18" charset="0"/>
                <a:cs typeface="Times New Roman" panose="02020603050405020304" pitchFamily="18" charset="0"/>
              </a:rPr>
              <a:t>Staj Başvurusu</a:t>
            </a:r>
          </a:p>
        </p:txBody>
      </p:sp>
      <p:sp>
        <p:nvSpPr>
          <p:cNvPr id="3" name="İçerik Yer Tutucusu 2"/>
          <p:cNvSpPr>
            <a:spLocks noGrp="1"/>
          </p:cNvSpPr>
          <p:nvPr>
            <p:ph idx="1"/>
          </p:nvPr>
        </p:nvSpPr>
        <p:spPr>
          <a:xfrm>
            <a:off x="838200" y="1608992"/>
            <a:ext cx="10515600" cy="4567971"/>
          </a:xfrm>
        </p:spPr>
        <p:txBody>
          <a:bodyPr>
            <a:noAutofit/>
          </a:bodyPr>
          <a:lstStyle/>
          <a:p>
            <a:pPr marL="0" indent="0">
              <a:buNone/>
            </a:pPr>
            <a:r>
              <a:rPr lang="tr-TR" b="1" u="sng" dirty="0" smtClean="0">
                <a:solidFill>
                  <a:srgbClr val="7030A0"/>
                </a:solidFill>
                <a:latin typeface="Times New Roman" panose="02020603050405020304" pitchFamily="18" charset="0"/>
                <a:cs typeface="Times New Roman" panose="02020603050405020304" pitchFamily="18" charset="0"/>
              </a:rPr>
              <a:t>Eğitim-Öğretim </a:t>
            </a:r>
            <a:r>
              <a:rPr lang="tr-TR" b="1" u="sng" dirty="0">
                <a:solidFill>
                  <a:srgbClr val="7030A0"/>
                </a:solidFill>
                <a:latin typeface="Times New Roman" panose="02020603050405020304" pitchFamily="18" charset="0"/>
                <a:cs typeface="Times New Roman" panose="02020603050405020304" pitchFamily="18" charset="0"/>
              </a:rPr>
              <a:t>Döneminde Staj: </a:t>
            </a:r>
            <a:r>
              <a:rPr lang="tr-TR" dirty="0">
                <a:latin typeface="Times New Roman" panose="02020603050405020304" pitchFamily="18" charset="0"/>
                <a:cs typeface="Times New Roman" panose="02020603050405020304" pitchFamily="18" charset="0"/>
              </a:rPr>
              <a:t>Güz ve bahar eğitim dönemlerinde sadece mezun durumdaki (</a:t>
            </a:r>
            <a:r>
              <a:rPr lang="tr-TR" b="1" dirty="0">
                <a:latin typeface="Times New Roman" panose="02020603050405020304" pitchFamily="18" charset="0"/>
                <a:cs typeface="Times New Roman" panose="02020603050405020304" pitchFamily="18" charset="0"/>
              </a:rPr>
              <a:t>Staj dersi dışında hiçbir dersi kalmamış</a:t>
            </a:r>
            <a:r>
              <a:rPr lang="tr-TR" dirty="0">
                <a:latin typeface="Times New Roman" panose="02020603050405020304" pitchFamily="18" charset="0"/>
                <a:cs typeface="Times New Roman" panose="02020603050405020304" pitchFamily="18" charset="0"/>
              </a:rPr>
              <a:t>) öğrenciler istedikleri tarihlerde (her ayın 15 ile takip eden ayın 14’ü arasında olacak şekilde) stajlarını tamamlayabilirler. Bu koşullarda staj yapacakların staj başlangıç tarihinden 20 gün önce evraklarını e-posta yoluyla tarafımıza ulaştırması gerekmektedir</a:t>
            </a:r>
            <a:r>
              <a:rPr lang="tr-TR" dirty="0" smtClean="0"/>
              <a:t>. Mezun durumunda olan öğrenci başvuru yapacaksa </a:t>
            </a:r>
            <a:r>
              <a:rPr lang="tr-TR" b="1" dirty="0" smtClean="0"/>
              <a:t>mutlaka</a:t>
            </a:r>
            <a:r>
              <a:rPr lang="tr-TR" dirty="0" smtClean="0"/>
              <a:t> staj komisyonunu bilgilendirmelidir.</a:t>
            </a:r>
            <a:endParaRPr lang="tr-TR" dirty="0" smtClean="0"/>
          </a:p>
          <a:p>
            <a:pPr marL="0" indent="0" algn="just">
              <a:buNone/>
            </a:pPr>
            <a:r>
              <a:rPr lang="tr-TR" dirty="0" smtClean="0">
                <a:latin typeface="Times New Roman" panose="02020603050405020304" pitchFamily="18" charset="0"/>
                <a:cs typeface="Times New Roman" panose="02020603050405020304" pitchFamily="18" charset="0"/>
              </a:rPr>
              <a:t>Eğitim-öğretim </a:t>
            </a:r>
            <a:r>
              <a:rPr lang="tr-TR" dirty="0">
                <a:latin typeface="Times New Roman" panose="02020603050405020304" pitchFamily="18" charset="0"/>
                <a:cs typeface="Times New Roman" panose="02020603050405020304" pitchFamily="18" charset="0"/>
              </a:rPr>
              <a:t>döneminde staj yapmış öğrencilerin staj </a:t>
            </a:r>
            <a:r>
              <a:rPr lang="tr-TR" dirty="0" smtClean="0">
                <a:latin typeface="Times New Roman" panose="02020603050405020304" pitchFamily="18" charset="0"/>
                <a:cs typeface="Times New Roman" panose="02020603050405020304" pitchFamily="18" charset="0"/>
              </a:rPr>
              <a:t>değerlendirme formu ve </a:t>
            </a:r>
            <a:r>
              <a:rPr lang="tr-TR" dirty="0">
                <a:latin typeface="Times New Roman" panose="02020603050405020304" pitchFamily="18" charset="0"/>
                <a:cs typeface="Times New Roman" panose="02020603050405020304" pitchFamily="18" charset="0"/>
              </a:rPr>
              <a:t>staj </a:t>
            </a:r>
            <a:r>
              <a:rPr lang="tr-TR" dirty="0" smtClean="0">
                <a:latin typeface="Times New Roman" panose="02020603050405020304" pitchFamily="18" charset="0"/>
                <a:cs typeface="Times New Roman" panose="02020603050405020304" pitchFamily="18" charset="0"/>
              </a:rPr>
              <a:t>raporunu </a:t>
            </a:r>
            <a:r>
              <a:rPr lang="tr-TR" dirty="0">
                <a:latin typeface="Times New Roman" panose="02020603050405020304" pitchFamily="18" charset="0"/>
                <a:cs typeface="Times New Roman" panose="02020603050405020304" pitchFamily="18" charset="0"/>
              </a:rPr>
              <a:t>staj bitiş tarihini takip eden bir aylık süre içinde (30 takvim günü) teslim etmeleri gerekmektedir. Belirtilen sürenin aşılması durumunda staj kabul edilmeyecektir.</a:t>
            </a:r>
          </a:p>
          <a:p>
            <a:pPr marL="0" indent="0" algn="just">
              <a:buNone/>
            </a:pPr>
            <a:endParaRPr lang="tr-TR" dirty="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7</a:t>
            </a:fld>
            <a:endParaRPr lang="tr-TR"/>
          </a:p>
        </p:txBody>
      </p:sp>
    </p:spTree>
    <p:extLst>
      <p:ext uri="{BB962C8B-B14F-4D97-AF65-F5344CB8AC3E}">
        <p14:creationId xmlns:p14="http://schemas.microsoft.com/office/powerpoint/2010/main" val="1177634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u="sng" dirty="0">
                <a:solidFill>
                  <a:srgbClr val="00B0F0"/>
                </a:solidFill>
                <a:latin typeface="Times New Roman" panose="02020603050405020304" pitchFamily="18" charset="0"/>
                <a:cs typeface="Times New Roman" panose="02020603050405020304" pitchFamily="18" charset="0"/>
              </a:rPr>
              <a:t>Staj Başvurusu</a:t>
            </a:r>
          </a:p>
        </p:txBody>
      </p:sp>
      <p:sp>
        <p:nvSpPr>
          <p:cNvPr id="3" name="İçerik Yer Tutucusu 2"/>
          <p:cNvSpPr>
            <a:spLocks noGrp="1"/>
          </p:cNvSpPr>
          <p:nvPr>
            <p:ph idx="1"/>
          </p:nvPr>
        </p:nvSpPr>
        <p:spPr>
          <a:xfrm>
            <a:off x="838199" y="1825625"/>
            <a:ext cx="11222421" cy="4351338"/>
          </a:xfrm>
        </p:spPr>
        <p:txBody>
          <a:bodyPr>
            <a:noAutofit/>
          </a:bodyPr>
          <a:lstStyle/>
          <a:p>
            <a:pPr marL="0" indent="0" algn="just">
              <a:buNone/>
            </a:pPr>
            <a:r>
              <a:rPr lang="tr-TR" b="1" u="sng" dirty="0">
                <a:solidFill>
                  <a:srgbClr val="7030A0"/>
                </a:solidFill>
                <a:latin typeface="Times New Roman" panose="02020603050405020304" pitchFamily="18" charset="0"/>
                <a:cs typeface="Times New Roman" panose="02020603050405020304" pitchFamily="18" charset="0"/>
              </a:rPr>
              <a:t>Başvuru Şekli:</a:t>
            </a:r>
            <a:endParaRPr lang="tr-TR" dirty="0">
              <a:solidFill>
                <a:srgbClr val="7030A0"/>
              </a:solidFill>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Başvurular e-posta aracılığı ile yapılacaktır. Göndereceğiniz e-posta ekinde “Staj başvuru formu” bulunmalıdır. “Staj başvuru formu” web sitemizden de http://me.ege.edu.tr indirilebilir. </a:t>
            </a:r>
          </a:p>
          <a:p>
            <a:pPr marL="0" indent="0" algn="just">
              <a:buNone/>
            </a:pPr>
            <a:r>
              <a:rPr lang="tr-TR" dirty="0">
                <a:latin typeface="Times New Roman" panose="02020603050405020304" pitchFamily="18" charset="0"/>
                <a:cs typeface="Times New Roman" panose="02020603050405020304" pitchFamily="18" charset="0"/>
              </a:rPr>
              <a:t>Staj başvuru formunun adsoyadStajNo.xls olarak kayıt edilmesi ve e-posta ekinde gönderilmesi gerekmektedir. </a:t>
            </a:r>
          </a:p>
          <a:p>
            <a:pPr marL="0" indent="0" algn="just">
              <a:buNone/>
            </a:pPr>
            <a:r>
              <a:rPr lang="tr-TR" dirty="0">
                <a:latin typeface="Times New Roman" panose="02020603050405020304" pitchFamily="18" charset="0"/>
                <a:cs typeface="Times New Roman" panose="02020603050405020304" pitchFamily="18" charset="0"/>
              </a:rPr>
              <a:t>(örnek: </a:t>
            </a:r>
            <a:r>
              <a:rPr lang="tr-TR" dirty="0" smtClean="0">
                <a:latin typeface="Times New Roman" panose="02020603050405020304" pitchFamily="18" charset="0"/>
                <a:cs typeface="Times New Roman" panose="02020603050405020304" pitchFamily="18" charset="0"/>
              </a:rPr>
              <a:t>sercansabancıStaj1.xls</a:t>
            </a:r>
            <a:r>
              <a:rPr lang="tr-TR" dirty="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Başvuru </a:t>
            </a:r>
            <a:r>
              <a:rPr lang="tr-TR" dirty="0">
                <a:latin typeface="Times New Roman" panose="02020603050405020304" pitchFamily="18" charset="0"/>
                <a:cs typeface="Times New Roman" panose="02020603050405020304" pitchFamily="18" charset="0"/>
              </a:rPr>
              <a:t>için kullanılacak e-posta adresi: </a:t>
            </a:r>
          </a:p>
          <a:p>
            <a:pPr marL="0" indent="0" algn="just">
              <a:buNone/>
            </a:pPr>
            <a:r>
              <a:rPr lang="tr-TR" dirty="0">
                <a:solidFill>
                  <a:srgbClr val="FF0000"/>
                </a:solidFill>
                <a:latin typeface="Times New Roman" panose="02020603050405020304" pitchFamily="18" charset="0"/>
                <a:cs typeface="Times New Roman" panose="02020603050405020304" pitchFamily="18" charset="0"/>
              </a:rPr>
              <a:t>makmuhstajbasvuru@gmail.com</a:t>
            </a:r>
            <a:r>
              <a:rPr lang="tr-TR" dirty="0">
                <a:latin typeface="Times New Roman" panose="02020603050405020304" pitchFamily="18" charset="0"/>
                <a:cs typeface="Times New Roman" panose="02020603050405020304" pitchFamily="18" charset="0"/>
              </a:rPr>
              <a:t> </a:t>
            </a: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8</a:t>
            </a:fld>
            <a:endParaRPr lang="tr-TR"/>
          </a:p>
        </p:txBody>
      </p:sp>
    </p:spTree>
    <p:extLst>
      <p:ext uri="{BB962C8B-B14F-4D97-AF65-F5344CB8AC3E}">
        <p14:creationId xmlns:p14="http://schemas.microsoft.com/office/powerpoint/2010/main" val="3076328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u="sng" dirty="0">
                <a:solidFill>
                  <a:srgbClr val="00B0F0"/>
                </a:solidFill>
                <a:latin typeface="Times New Roman" panose="02020603050405020304" pitchFamily="18" charset="0"/>
                <a:cs typeface="Times New Roman" panose="02020603050405020304" pitchFamily="18" charset="0"/>
              </a:rPr>
              <a:t>Staj Başvurusu</a:t>
            </a:r>
          </a:p>
        </p:txBody>
      </p:sp>
      <p:sp>
        <p:nvSpPr>
          <p:cNvPr id="3" name="İçerik Yer Tutucusu 2"/>
          <p:cNvSpPr>
            <a:spLocks noGrp="1"/>
          </p:cNvSpPr>
          <p:nvPr>
            <p:ph idx="1"/>
          </p:nvPr>
        </p:nvSpPr>
        <p:spPr/>
        <p:txBody>
          <a:bodyPr>
            <a:noAutofit/>
          </a:bodyPr>
          <a:lstStyle/>
          <a:p>
            <a:pPr marL="0" indent="0" algn="just">
              <a:buNone/>
            </a:pPr>
            <a:r>
              <a:rPr lang="tr-TR" b="1" u="sng" dirty="0">
                <a:solidFill>
                  <a:srgbClr val="7030A0"/>
                </a:solidFill>
                <a:latin typeface="Times New Roman" panose="02020603050405020304" pitchFamily="18" charset="0"/>
                <a:cs typeface="Times New Roman" panose="02020603050405020304" pitchFamily="18" charset="0"/>
              </a:rPr>
              <a:t>Başvuru Şekli:</a:t>
            </a:r>
            <a:endParaRPr lang="tr-TR" dirty="0">
              <a:solidFill>
                <a:srgbClr val="7030A0"/>
              </a:solidFill>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Staj başvurusu için gönderdiğiniz e-postanın tarafımıza ulaştığını </a:t>
            </a:r>
            <a:r>
              <a:rPr lang="tr-TR" dirty="0" smtClean="0">
                <a:latin typeface="Times New Roman" panose="02020603050405020304" pitchFamily="18" charset="0"/>
                <a:cs typeface="Times New Roman" panose="02020603050405020304" pitchFamily="18" charset="0"/>
              </a:rPr>
              <a:t>Google </a:t>
            </a:r>
            <a:r>
              <a:rPr lang="tr-TR" dirty="0" err="1" smtClean="0">
                <a:latin typeface="Times New Roman" panose="02020603050405020304" pitchFamily="18" charset="0"/>
                <a:cs typeface="Times New Roman" panose="02020603050405020304" pitchFamily="18" charset="0"/>
              </a:rPr>
              <a:t>sheet</a:t>
            </a:r>
            <a:r>
              <a:rPr lang="tr-TR" dirty="0" smtClean="0">
                <a:latin typeface="Times New Roman" panose="02020603050405020304" pitchFamily="18" charset="0"/>
                <a:cs typeface="Times New Roman" panose="02020603050405020304" pitchFamily="18" charset="0"/>
              </a:rPr>
              <a:t> üzerinden kontrol edebilirsiniz. Saatte bir güncellenen bu doküman üzerinde başvurunuzu kontrol etmeli eğer görünmüyorsa staj yetkililerine bilgi vermelisiniz.</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Google </a:t>
            </a:r>
            <a:r>
              <a:rPr lang="tr-TR" dirty="0" err="1" smtClean="0">
                <a:latin typeface="Times New Roman" panose="02020603050405020304" pitchFamily="18" charset="0"/>
                <a:cs typeface="Times New Roman" panose="02020603050405020304" pitchFamily="18" charset="0"/>
              </a:rPr>
              <a:t>Sheet</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https://docs.google.com/spreadsheets/d/1Xc7HNt3STvJgytqCxj-lgleRxMA-K4QT0ELYRKLLSok/edit?usp=sharing</a:t>
            </a:r>
            <a:endParaRPr lang="tr-TR" dirty="0" smtClean="0">
              <a:latin typeface="Times New Roman" panose="02020603050405020304" pitchFamily="18" charset="0"/>
              <a:cs typeface="Times New Roman" panose="02020603050405020304" pitchFamily="18" charset="0"/>
            </a:endParaRPr>
          </a:p>
        </p:txBody>
      </p:sp>
      <p:sp>
        <p:nvSpPr>
          <p:cNvPr id="4" name="Alt Başlık 4"/>
          <p:cNvSpPr txBox="1">
            <a:spLocks/>
          </p:cNvSpPr>
          <p:nvPr/>
        </p:nvSpPr>
        <p:spPr>
          <a:xfrm>
            <a:off x="0" y="6431948"/>
            <a:ext cx="6195848" cy="4260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b="1" dirty="0" smtClean="0">
                <a:solidFill>
                  <a:srgbClr val="0070C0"/>
                </a:solidFill>
                <a:latin typeface="Times New Roman" panose="02020603050405020304" pitchFamily="18" charset="0"/>
                <a:cs typeface="Times New Roman" panose="02020603050405020304" pitchFamily="18" charset="0"/>
              </a:rPr>
              <a:t>Makina Mühendisliği Bölümü Staj Komisyonu</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F3DC8E21-7495-41A4-8A37-568B401DF40F}" type="slidenum">
              <a:rPr lang="tr-TR" smtClean="0"/>
              <a:t>9</a:t>
            </a:fld>
            <a:endParaRPr lang="tr-TR"/>
          </a:p>
        </p:txBody>
      </p:sp>
    </p:spTree>
    <p:extLst>
      <p:ext uri="{BB962C8B-B14F-4D97-AF65-F5344CB8AC3E}">
        <p14:creationId xmlns:p14="http://schemas.microsoft.com/office/powerpoint/2010/main" val="3793256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1024</Words>
  <Application>Microsoft Office PowerPoint</Application>
  <PresentationFormat>Geniş ekran</PresentationFormat>
  <Paragraphs>110</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Times New Roman</vt:lpstr>
      <vt:lpstr>Office Teması</vt:lpstr>
      <vt:lpstr>Staj Bilgilendirme Toplantısı</vt:lpstr>
      <vt:lpstr>PowerPoint Sunusu</vt:lpstr>
      <vt:lpstr>Staj Başvurusu</vt:lpstr>
      <vt:lpstr>Staj Başvurusu</vt:lpstr>
      <vt:lpstr>Staj Başvurusu</vt:lpstr>
      <vt:lpstr>Staj Başvurusu</vt:lpstr>
      <vt:lpstr>Staj Başvurusu</vt:lpstr>
      <vt:lpstr>Staj Başvurusu</vt:lpstr>
      <vt:lpstr>Staj Başvurusu</vt:lpstr>
      <vt:lpstr>Staj Başvurusu</vt:lpstr>
      <vt:lpstr>Staj Tamamlama</vt:lpstr>
      <vt:lpstr>Staj Raporu</vt:lpstr>
      <vt:lpstr>Staj Raporu</vt:lpstr>
      <vt:lpstr>Staj Değerlendirme Formu</vt:lpstr>
      <vt:lpstr>Yabancı Ülkelerde Staj</vt:lpstr>
      <vt:lpstr>Sıkça Sorulan Sorular’a Cevaplar:</vt:lpstr>
      <vt:lpstr>Sıkça Sorulan Sorular’a Cevaplar:</vt:lpstr>
      <vt:lpstr>Sıkça Sorulan Sorular’a Cevaplar:</vt:lpstr>
      <vt:lpstr>Stajlarınızın Verimli Geçmesini Dileriz</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Bilgilendirme Sunusu</dc:title>
  <dc:creator>Erdoğan Polat</dc:creator>
  <cp:lastModifiedBy>sercan.sabanci@hotmail.com</cp:lastModifiedBy>
  <cp:revision>28</cp:revision>
  <dcterms:created xsi:type="dcterms:W3CDTF">2016-04-07T07:18:24Z</dcterms:created>
  <dcterms:modified xsi:type="dcterms:W3CDTF">2025-05-28T08:31:28Z</dcterms:modified>
</cp:coreProperties>
</file>